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4" r:id="rId2"/>
    <p:sldId id="256" r:id="rId3"/>
    <p:sldId id="257" r:id="rId4"/>
    <p:sldId id="258" r:id="rId5"/>
    <p:sldId id="289" r:id="rId6"/>
    <p:sldId id="291" r:id="rId7"/>
    <p:sldId id="260" r:id="rId8"/>
    <p:sldId id="272" r:id="rId9"/>
    <p:sldId id="273" r:id="rId10"/>
    <p:sldId id="265" r:id="rId11"/>
    <p:sldId id="262" r:id="rId12"/>
    <p:sldId id="263" r:id="rId13"/>
    <p:sldId id="290" r:id="rId14"/>
    <p:sldId id="259" r:id="rId15"/>
    <p:sldId id="266" r:id="rId16"/>
    <p:sldId id="267" r:id="rId17"/>
    <p:sldId id="275" r:id="rId18"/>
    <p:sldId id="269" r:id="rId19"/>
    <p:sldId id="286" r:id="rId20"/>
    <p:sldId id="285" r:id="rId21"/>
    <p:sldId id="288" r:id="rId22"/>
    <p:sldId id="287" r:id="rId23"/>
    <p:sldId id="292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60"/>
    <a:srgbClr val="65CEB2"/>
    <a:srgbClr val="1A1A1A"/>
    <a:srgbClr val="4667EE"/>
    <a:srgbClr val="8BCEF6"/>
    <a:srgbClr val="A263FB"/>
    <a:srgbClr val="EBCB74"/>
    <a:srgbClr val="14426F"/>
    <a:srgbClr val="01B150"/>
    <a:srgbClr val="638D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3"/>
    <p:restoredTop sz="96327"/>
  </p:normalViewPr>
  <p:slideViewPr>
    <p:cSldViewPr snapToGrid="0">
      <p:cViewPr>
        <p:scale>
          <a:sx n="214" d="100"/>
          <a:sy n="214" d="100"/>
        </p:scale>
        <p:origin x="-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28BF0-F747-A741-8AAB-C76D93066AEC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700F6-0478-3C4D-95B7-13DEDC417C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6837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700F6-0478-3C4D-95B7-13DEDC417C2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824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응용소프트웨어공학과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임도훈입니다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컴퓨터그래픽스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벽돌깨기</a:t>
            </a:r>
            <a:r>
              <a:rPr kumimoji="1" lang="ko-KR" altLang="en-US" dirty="0"/>
              <a:t> 발표를 시작하겠습니다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700F6-0478-3C4D-95B7-13DEDC417C2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038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700F6-0478-3C4D-95B7-13DEDC417C2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950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프로그램 장점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여러가지 애니메이션을 구현하여 게임을 플레이하는 동안에 지루함이 없도록 제작하였습니다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배경음악과 각종 효과음을 추가하여 게임에 재미를 주었습니다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일반적인 벽돌 깨기 게임과는 다르게 필드 모양을 별모양으로 디자인하여 특별한 경험을 제공합니다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모든</a:t>
            </a:r>
            <a:r>
              <a:rPr kumimoji="1" lang="ko-KR" altLang="en-US" dirty="0"/>
              <a:t> 벽돌에 랜덤으로 아이템이 들어가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아이템을 획득하면 게임에 변화를 줄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700F6-0478-3C4D-95B7-13DEDC417C2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8408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700F6-0478-3C4D-95B7-13DEDC417C2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191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프로그램에</a:t>
            </a:r>
            <a:r>
              <a:rPr kumimoji="1" lang="ko-KR" altLang="en-US" dirty="0"/>
              <a:t> 사용된 기능들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벽 충돌입니다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700F6-0478-3C4D-95B7-13DEDC417C2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976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이상으로</a:t>
            </a:r>
            <a:r>
              <a:rPr kumimoji="1" lang="ko-KR" altLang="en-US" dirty="0"/>
              <a:t> 발표를 마치도록 하겠습니다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응용소프트웨어공학과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임도훈이였습니다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700F6-0478-3C4D-95B7-13DEDC417C2B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980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21B78-1899-5D59-827F-CE59F8A7A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FC78FA-1ADF-3DF1-9A88-9FB3B72B0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7E7BA-9B20-640C-933B-C0DBC140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5F8F7-1C5C-FD43-BDE6-D8FCE13C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7ECD45-E2AD-A2FD-C024-B71708FE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412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2564D-7D5F-498C-E336-D6E3E5CE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D3FE0-7838-8472-DF84-4CA1EB6E0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A97EB-6FC2-4B76-2514-72C054C6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19D2A-80E2-66D8-C362-E427E9D1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339960-D072-29DF-6F65-66392AB3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022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EC432D-B540-1876-61EA-B21F93CC8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5109C7-6683-7FD0-2158-FD554E050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4D39E-CADD-49DC-02E1-39B14EEA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326B4-7565-4857-E10B-D07AC699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5DD9C-768B-82BF-83C7-730E52E9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077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66F6B-5207-A836-FBF5-5EF95F99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B091A-074B-F65B-5BC2-B40F4148B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00EBA-2F1F-30B7-224B-73FA334F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597B5-0AD1-6D94-DE52-8D95E0A7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EEED3-C25C-5E8E-87B9-05037FD8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9412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8E23B-771F-A652-29FA-168779DA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40EE4-3203-2C58-0C8F-8D30A2F83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75E32-E3F4-726D-A37E-B68A354A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28275-A2C0-1936-5020-20E68C8B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1C14F-9003-49BA-F513-43064BC5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393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6E4B-894C-F4BC-AC35-F004AF46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0E7F6-700B-EE90-C0F2-3A83391A0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C6EAEC-B24D-9C58-CB78-2639208AF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F41D5E-40A3-C907-276D-678F0BA11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2F42-AB00-38C8-F7D9-6CAFFFB0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2E4311-1082-4FA9-A008-E17D3CF1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872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5CE59-78F5-B769-9132-28E0592E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0D918-65CB-0674-4E59-53C38EC76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1C7A99-FB27-C912-0111-EBAE54A0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ECDA91-F327-2480-1380-FD218A76F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1B626-5F1F-C560-A06F-D0039119D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EC334A-32FF-71E6-3359-D334B1C3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573D33-0D4F-0B36-24D5-8271F179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42B4A3-A849-2698-F4B7-E4E981E6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426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0BF91-A37B-A541-69C2-B56C3E20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1391CB-2E02-526E-BAFB-531E521C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EA97F5-0907-04B4-9FC6-038356AF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FCC518-0345-6DD0-0A59-7A710398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35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0BB596-480D-5E3F-88CA-901B6138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619078-DC64-BCAA-6B3B-D51E3FDD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7727D-EF2A-267A-3318-36A482CF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491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BBE28-00DE-BFE9-5C31-B0F7478D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1DEE8-A164-A61E-9E11-B44BF8EE4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671F7-2ACC-131C-6CB6-59E71232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1682D5-7282-ABF6-9492-09EDC041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0EADDD-4182-A8D0-5FED-9948DB10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38FBB3-EBF8-73BE-AC64-00BF9B28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740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E1373-D41B-B569-5C53-FF0E13B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18D1AF-AEDC-9E29-2810-EFEE4430F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6F6CD9-99E7-A893-0149-16EB9AD6B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48AB50-2BEB-0370-1697-B1C5145F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205323-9113-D9A0-1C5E-FEBE1CFC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EB732-DC39-5454-2AFC-3D9B57AD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318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334023-B4BE-D7FC-6081-B107E8F9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6D520-E4D3-910E-D381-637E26EFD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1539D-9577-1487-F3A0-6FF453C0D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0B6C-8695-2542-888B-713D04815A42}" type="datetimeFigureOut">
              <a:rPr kumimoji="1" lang="ko-Kore-KR" altLang="en-US" smtClean="0"/>
              <a:t>2023. 6. 11.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84F76-B3F0-CFCE-6E4B-B61240985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350BF-52D0-3A73-42BF-CA3A6580F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A9068-772A-564E-9EA6-4CF47A0DF7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54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2.png"/><Relationship Id="rId2" Type="http://schemas.microsoft.com/office/2007/relationships/media" Target="../media/media1.mov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ov"/><Relationship Id="rId2" Type="http://schemas.microsoft.com/office/2007/relationships/media" Target="../media/media2.mov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ov"/><Relationship Id="rId2" Type="http://schemas.microsoft.com/office/2007/relationships/media" Target="../media/media4.mov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baboneo/90187779093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lab.gamecodi.com/board/zboard.php?id=GAMECODILAB_Lecture&amp;page=1&amp;sn1=&amp;divpage=1&amp;sn=off&amp;ss=on&amp;sc=on&amp;select_arrange=hit&amp;desc=desc&amp;no=94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hyperlink" Target="https://micropilot.tistory.com/3068" TargetMode="External"/><Relationship Id="rId5" Type="http://schemas.openxmlformats.org/officeDocument/2006/relationships/hyperlink" Target="https://ifyouwanna.tistory.com/entry/" TargetMode="External"/><Relationship Id="rId10" Type="http://schemas.openxmlformats.org/officeDocument/2006/relationships/hyperlink" Target="https://blog.naver.com/PostView.nhn?blogId=wjstjdus33&amp;logNo=221886819503" TargetMode="External"/><Relationship Id="rId4" Type="http://schemas.openxmlformats.org/officeDocument/2006/relationships/hyperlink" Target="https://mathbang.net/453#gsc.tab=0" TargetMode="External"/><Relationship Id="rId9" Type="http://schemas.openxmlformats.org/officeDocument/2006/relationships/hyperlink" Target="https://colormagic.app/histor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76195BE-7416-B290-EEDD-B851A5605D64}"/>
              </a:ext>
            </a:extLst>
          </p:cNvPr>
          <p:cNvSpPr/>
          <p:nvPr/>
        </p:nvSpPr>
        <p:spPr>
          <a:xfrm>
            <a:off x="3574856" y="898202"/>
            <a:ext cx="5042285" cy="5145998"/>
          </a:xfrm>
          <a:prstGeom prst="rect">
            <a:avLst/>
          </a:prstGeom>
          <a:solidFill>
            <a:schemeClr val="bg1"/>
          </a:solidFill>
          <a:ln w="38100">
            <a:solidFill>
              <a:srgbClr val="EBCB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시연영상 최종본.mov">
            <a:hlinkClick r:id="" action="ppaction://media"/>
            <a:extLst>
              <a:ext uri="{FF2B5EF4-FFF2-40B4-BE49-F238E27FC236}">
                <a16:creationId xmlns:a16="http://schemas.microsoft.com/office/drawing/2014/main" id="{BB35602D-86D6-2B27-2C4D-0510A8053D5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/>
          <a:stretch/>
        </p:blipFill>
        <p:spPr>
          <a:xfrm>
            <a:off x="3626714" y="940403"/>
            <a:ext cx="4938571" cy="5061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05AD59-DF77-A6E2-9E0F-844A39B7D47E}"/>
              </a:ext>
            </a:extLst>
          </p:cNvPr>
          <p:cNvSpPr txBox="1"/>
          <p:nvPr/>
        </p:nvSpPr>
        <p:spPr>
          <a:xfrm>
            <a:off x="1058897" y="1065352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시연</a:t>
            </a:r>
            <a:r>
              <a:rPr kumimoji="1" lang="ko-KR" altLang="en-US" sz="28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영상</a:t>
            </a:r>
            <a:endParaRPr kumimoji="1" lang="ko-Kore-KR" altLang="en-US" sz="2800" dirty="0"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0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4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6273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6773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6D4486-CDD2-01A0-71DD-8160625CC4CF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31">
            <a:extLst>
              <a:ext uri="{FF2B5EF4-FFF2-40B4-BE49-F238E27FC236}">
                <a16:creationId xmlns:a16="http://schemas.microsoft.com/office/drawing/2014/main" id="{023F6CF4-34AE-02D0-FFE7-99CEEDC7857A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8C6BB-DC1D-4C61-68E3-673777607159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GAMERUN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BE00F8-9F64-3F9C-E1A0-AB8C4F65BF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95221" y="1347024"/>
            <a:ext cx="3326205" cy="34009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B84696-75F4-86EE-A4CF-AFF6CCEAEF43}"/>
              </a:ext>
            </a:extLst>
          </p:cNvPr>
          <p:cNvSpPr txBox="1"/>
          <p:nvPr/>
        </p:nvSpPr>
        <p:spPr>
          <a:xfrm>
            <a:off x="1152356" y="1966283"/>
            <a:ext cx="348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플레이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20B016-7BE4-9E41-9040-7657D5C543F7}"/>
              </a:ext>
            </a:extLst>
          </p:cNvPr>
          <p:cNvGrpSpPr/>
          <p:nvPr/>
        </p:nvGrpSpPr>
        <p:grpSpPr>
          <a:xfrm>
            <a:off x="1341597" y="5501818"/>
            <a:ext cx="974883" cy="297384"/>
            <a:chOff x="1382237" y="5319064"/>
            <a:chExt cx="974883" cy="297384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94CDCE3E-3F90-DD0B-42EB-32907041EABD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ko-Kore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점수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추가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AB18BD-95EC-9ABE-FA41-FDE84F3F2614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4667E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6ADE05-CF56-EAE6-5B06-32B0C9BD9729}"/>
              </a:ext>
            </a:extLst>
          </p:cNvPr>
          <p:cNvGrpSpPr/>
          <p:nvPr/>
        </p:nvGrpSpPr>
        <p:grpSpPr>
          <a:xfrm>
            <a:off x="2755869" y="5501818"/>
            <a:ext cx="974883" cy="297384"/>
            <a:chOff x="1382237" y="5319064"/>
            <a:chExt cx="974883" cy="29738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77E84F9C-61C2-C61E-0BC5-867E2CB70572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공 복사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947EAF-3FB6-4ADD-6455-E61956A34C75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FF946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F74DBE-38F3-3A8C-FE80-D6FBE6751959}"/>
              </a:ext>
            </a:extLst>
          </p:cNvPr>
          <p:cNvGrpSpPr/>
          <p:nvPr/>
        </p:nvGrpSpPr>
        <p:grpSpPr>
          <a:xfrm>
            <a:off x="4178269" y="5501818"/>
            <a:ext cx="974883" cy="297384"/>
            <a:chOff x="1382237" y="5319064"/>
            <a:chExt cx="974883" cy="297384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0AD4540A-0406-1475-838A-E76B85940FA5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ko-Kore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크기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증가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8561E7A-F728-699B-3B1A-3B3069F9EDCC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E5E5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405D9D-2992-75A3-8010-20B3AB4A474A}"/>
              </a:ext>
            </a:extLst>
          </p:cNvPr>
          <p:cNvGrpSpPr/>
          <p:nvPr/>
        </p:nvGrpSpPr>
        <p:grpSpPr>
          <a:xfrm>
            <a:off x="5616925" y="5501818"/>
            <a:ext cx="974883" cy="297384"/>
            <a:chOff x="1382237" y="5319064"/>
            <a:chExt cx="974883" cy="297384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C889EDD4-F383-436D-6A01-5AF3D4D46323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크기 감소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DB1C632-5C91-529E-C890-F1B41CDBECEC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1A1A1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1A1A1A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D1D7330-6A99-1BA7-6ED0-5D990B446A7C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627151-A435-3FB7-398D-AD7AC999F354}"/>
              </a:ext>
            </a:extLst>
          </p:cNvPr>
          <p:cNvSpPr/>
          <p:nvPr/>
        </p:nvSpPr>
        <p:spPr>
          <a:xfrm>
            <a:off x="828673" y="2620126"/>
            <a:ext cx="6875681" cy="290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좌측 게이지가 일정량 차게 되면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Space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Bar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이용하여 공을 밀어 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b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</a:b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밀어치게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되면 속도가 일시적으로 빨라지고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블록을 바로 파괴하게 됩니다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우측의 하트는 목숨을 나타냅니다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b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</a:b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공이 바닥으로 떨어지게 되면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개씩 차감됩니다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블록을 파괴하면 아이템이 떨어지게 되고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슬라이딩 바를 이용하여 아이템을 먹게 되면 특별한 효과가 발동됩니다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08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20" grpId="0"/>
      <p:bldP spid="20" grpId="1"/>
      <p:bldP spid="27" grpId="0" uiExpand="1" build="allAtOnce"/>
      <p:bldP spid="27" grpI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4179DE-C928-035B-B746-B1F39AF4B760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31">
            <a:extLst>
              <a:ext uri="{FF2B5EF4-FFF2-40B4-BE49-F238E27FC236}">
                <a16:creationId xmlns:a16="http://schemas.microsoft.com/office/drawing/2014/main" id="{B1BA4D93-6C89-AEEE-7D20-B1D5F55427EF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2C22A-CF33-BA39-15CB-8B48D54B35A9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GAMEOVER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D8A08C-DB34-BB7A-8432-3811749438D6}"/>
              </a:ext>
            </a:extLst>
          </p:cNvPr>
          <p:cNvSpPr txBox="1"/>
          <p:nvPr/>
        </p:nvSpPr>
        <p:spPr>
          <a:xfrm>
            <a:off x="1152356" y="1966283"/>
            <a:ext cx="3219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오버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E23E8-4524-E928-6425-1E2CECF96A83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pic>
        <p:nvPicPr>
          <p:cNvPr id="24" name="화면 기록 2023-06-08 오전 7.03.38.mov">
            <a:hlinkClick r:id="" action="ppaction://media"/>
            <a:extLst>
              <a:ext uri="{FF2B5EF4-FFF2-40B4-BE49-F238E27FC236}">
                <a16:creationId xmlns:a16="http://schemas.microsoft.com/office/drawing/2014/main" id="{27DB0EF0-A12D-9C33-44DD-338482C35EA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67018" y="1519061"/>
            <a:ext cx="2982610" cy="3056910"/>
          </a:xfrm>
          <a:prstGeom prst="roundRect">
            <a:avLst>
              <a:gd name="adj" fmla="val 159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0B0B19-7F76-7B7E-5BB7-1D2B4269B947}"/>
              </a:ext>
            </a:extLst>
          </p:cNvPr>
          <p:cNvSpPr/>
          <p:nvPr/>
        </p:nvSpPr>
        <p:spPr>
          <a:xfrm>
            <a:off x="828673" y="2620126"/>
            <a:ext cx="6875681" cy="15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블록을 부시기 전에 목숨이 모두 소모되면 게임오버 화면으로 넘어갑니다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해당 화면에서는 시간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점수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게임오버 글자가 띄워져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299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456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55" repeatCount="indefinite" fill="remove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16" grpId="0" animBg="1"/>
      <p:bldP spid="16" grpId="1" animBg="1"/>
      <p:bldP spid="17" grpId="0"/>
      <p:bldP spid="17" grpId="1"/>
      <p:bldP spid="20" grpId="0"/>
      <p:bldP spid="20" grpId="1"/>
      <p:bldP spid="25" grpId="0" uiExpand="1" build="allAtOnce"/>
      <p:bldP spid="25" grpI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9B923-642E-AB38-87D3-6F000707DF38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31">
            <a:extLst>
              <a:ext uri="{FF2B5EF4-FFF2-40B4-BE49-F238E27FC236}">
                <a16:creationId xmlns:a16="http://schemas.microsoft.com/office/drawing/2014/main" id="{CDC0551E-3C1C-162C-2DB6-05F2B03F67C6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BD0F5-3089-A6AB-A501-F25EADB12956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GAMECLEAR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9D8662-613A-966E-2DC3-0D4E56AAC349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B0101D-9F2E-17F4-A861-3FB13C0CE037}"/>
              </a:ext>
            </a:extLst>
          </p:cNvPr>
          <p:cNvSpPr/>
          <p:nvPr/>
        </p:nvSpPr>
        <p:spPr>
          <a:xfrm>
            <a:off x="828673" y="2620125"/>
            <a:ext cx="6875681" cy="264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블록을 부시게 되면 게임 클리어 화면으로 넘어가게 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블록을 부신 시간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점수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목숨이 표시되며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게임 클리어 글자가 표시됩니다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클리어를 축하하는 폭죽을 배경 요소로 추가하여 클리어를 축하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(?)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Esc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키 입력을 통해 게임을 종료할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6F3D58-F7A9-E4E5-2A2C-3262FD8C2120}"/>
              </a:ext>
            </a:extLst>
          </p:cNvPr>
          <p:cNvSpPr txBox="1"/>
          <p:nvPr/>
        </p:nvSpPr>
        <p:spPr>
          <a:xfrm>
            <a:off x="1152356" y="196628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클리어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2" name="화면 기록 2023-06-08 오전 8.24.22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C56FD056-E97F-2C79-CC1D-E98C7EF05D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74728" y="1525694"/>
            <a:ext cx="2977032" cy="3051193"/>
          </a:xfrm>
          <a:prstGeom prst="roundRect">
            <a:avLst>
              <a:gd name="adj" fmla="val 1922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6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883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68" fill="remove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16" grpId="0" animBg="1"/>
      <p:bldP spid="16" grpId="1" animBg="1"/>
      <p:bldP spid="17" grpId="0"/>
      <p:bldP spid="17" grpId="1"/>
      <p:bldP spid="23" grpId="0" uiExpand="1" build="allAtOnce"/>
      <p:bldP spid="23" grpId="1" build="allAtOnce"/>
      <p:bldP spid="29" grpId="0"/>
      <p:bldP spid="2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9B923-642E-AB38-87D3-6F000707DF38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31">
            <a:extLst>
              <a:ext uri="{FF2B5EF4-FFF2-40B4-BE49-F238E27FC236}">
                <a16:creationId xmlns:a16="http://schemas.microsoft.com/office/drawing/2014/main" id="{CDC0551E-3C1C-162C-2DB6-05F2B03F67C6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BD0F5-3089-A6AB-A501-F25EADB12956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GAMERANK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9D8662-613A-966E-2DC3-0D4E56AAC349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B0101D-9F2E-17F4-A861-3FB13C0CE037}"/>
              </a:ext>
            </a:extLst>
          </p:cNvPr>
          <p:cNvSpPr/>
          <p:nvPr/>
        </p:nvSpPr>
        <p:spPr>
          <a:xfrm>
            <a:off x="828673" y="2620125"/>
            <a:ext cx="6875681" cy="264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블록을 부시게 되면 게임 클리어 화면으로 넘어가게 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블록을 부신 시간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점수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목숨이 표시되며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게임 클리어 글자가 표시됩니다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클리어를 축하하는 폭죽을 배경 요소로 추가하여 클리어를 축하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(?)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Esc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키 입력을 통해 게임을 종료할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6F3D58-F7A9-E4E5-2A2C-3262FD8C2120}"/>
              </a:ext>
            </a:extLst>
          </p:cNvPr>
          <p:cNvSpPr txBox="1"/>
          <p:nvPr/>
        </p:nvSpPr>
        <p:spPr>
          <a:xfrm>
            <a:off x="1152356" y="196628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클리어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랭킹 등록 방법.mov">
            <a:hlinkClick r:id="" action="ppaction://media"/>
            <a:extLst>
              <a:ext uri="{FF2B5EF4-FFF2-40B4-BE49-F238E27FC236}">
                <a16:creationId xmlns:a16="http://schemas.microsoft.com/office/drawing/2014/main" id="{A38B68B0-A5EA-167F-CB78-D62702FBEBB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74728" y="1521919"/>
            <a:ext cx="2977032" cy="30511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04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8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5" grpId="0" animBg="1"/>
      <p:bldP spid="16" grpId="0" animBg="1"/>
      <p:bldP spid="16" grpId="1" animBg="1"/>
      <p:bldP spid="17" grpId="0"/>
      <p:bldP spid="17" grpId="1"/>
      <p:bldP spid="21" grpId="0"/>
      <p:bldP spid="23" grpId="0" uiExpand="1" build="allAtOnce"/>
      <p:bldP spid="23" grpId="1" build="allAtOnce"/>
      <p:bldP spid="29" grpId="0"/>
      <p:bldP spid="2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974EFB-0CDA-B820-05AE-289BA1E4E954}"/>
              </a:ext>
            </a:extLst>
          </p:cNvPr>
          <p:cNvSpPr txBox="1"/>
          <p:nvPr/>
        </p:nvSpPr>
        <p:spPr>
          <a:xfrm>
            <a:off x="1273006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벽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AAA293-5724-AF0F-889E-21BBD5C41759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51837C-6B5A-E82C-C002-68C5FB133150}"/>
              </a:ext>
            </a:extLst>
          </p:cNvPr>
          <p:cNvSpPr txBox="1"/>
          <p:nvPr/>
        </p:nvSpPr>
        <p:spPr>
          <a:xfrm>
            <a:off x="4272424" y="3777865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중점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좌표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–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공의 반지름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&lt;=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선의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 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8D8CDC-E2AE-C441-D867-6E71EE1580D7}"/>
              </a:ext>
            </a:extLst>
          </p:cNvPr>
          <p:cNvSpPr txBox="1"/>
          <p:nvPr/>
        </p:nvSpPr>
        <p:spPr>
          <a:xfrm>
            <a:off x="4276900" y="3532132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일직선의 벽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02744E62-8EA5-DF3C-107A-44A89AD38ABE}"/>
              </a:ext>
            </a:extLst>
          </p:cNvPr>
          <p:cNvCxnSpPr/>
          <p:nvPr/>
        </p:nvCxnSpPr>
        <p:spPr>
          <a:xfrm>
            <a:off x="6096000" y="2489200"/>
            <a:ext cx="0" cy="2616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54625E82-9813-6D57-38BC-071F8E3D7157}"/>
              </a:ext>
            </a:extLst>
          </p:cNvPr>
          <p:cNvSpPr/>
          <p:nvPr/>
        </p:nvSpPr>
        <p:spPr>
          <a:xfrm>
            <a:off x="6581760" y="3948119"/>
            <a:ext cx="323846" cy="323846"/>
          </a:xfrm>
          <a:prstGeom prst="ellipse">
            <a:avLst/>
          </a:prstGeom>
          <a:solidFill>
            <a:srgbClr val="65C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BF9D0A8-485B-8C9C-2ADE-A90132934955}"/>
              </a:ext>
            </a:extLst>
          </p:cNvPr>
          <p:cNvSpPr/>
          <p:nvPr/>
        </p:nvSpPr>
        <p:spPr>
          <a:xfrm>
            <a:off x="6064235" y="3592519"/>
            <a:ext cx="323846" cy="323846"/>
          </a:xfrm>
          <a:prstGeom prst="ellipse">
            <a:avLst/>
          </a:prstGeom>
          <a:solidFill>
            <a:srgbClr val="FF5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10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7 4.44444E-6 L -0.04244 -0.0518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25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04166 -0.04722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7" grpId="0" animBg="1"/>
      <p:bldP spid="42" grpId="0"/>
      <p:bldP spid="42" grpId="1"/>
      <p:bldP spid="42" grpId="2"/>
      <p:bldP spid="47" grpId="0"/>
      <p:bldP spid="47" grpId="1"/>
      <p:bldP spid="47" grpId="2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7F86B3-3C45-D6D7-C91C-EBEA588532A2}"/>
              </a:ext>
            </a:extLst>
          </p:cNvPr>
          <p:cNvSpPr txBox="1"/>
          <p:nvPr/>
        </p:nvSpPr>
        <p:spPr>
          <a:xfrm>
            <a:off x="1273006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벽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E876E8-9E50-F733-B00A-AB6883C603C7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CD111-3CBD-060B-7549-D357473D29E6}"/>
              </a:ext>
            </a:extLst>
          </p:cNvPr>
          <p:cNvSpPr txBox="1"/>
          <p:nvPr/>
        </p:nvSpPr>
        <p:spPr>
          <a:xfrm>
            <a:off x="4647057" y="3777865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점과 직선 사이의 거리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&lt;=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공의 반지름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C3454-B12C-ED8C-4EA8-516CDD7C966B}"/>
              </a:ext>
            </a:extLst>
          </p:cNvPr>
          <p:cNvSpPr txBox="1"/>
          <p:nvPr/>
        </p:nvSpPr>
        <p:spPr>
          <a:xfrm>
            <a:off x="4651533" y="3532132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대각선 벽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9EA77-52D1-449D-5F8E-2DB07BE869C7}"/>
              </a:ext>
            </a:extLst>
          </p:cNvPr>
          <p:cNvSpPr txBox="1"/>
          <p:nvPr/>
        </p:nvSpPr>
        <p:spPr>
          <a:xfrm>
            <a:off x="2296313" y="3884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55CDD-4D28-7758-E11C-A6AFB73B77C6}"/>
              </a:ext>
            </a:extLst>
          </p:cNvPr>
          <p:cNvSpPr txBox="1"/>
          <p:nvPr/>
        </p:nvSpPr>
        <p:spPr>
          <a:xfrm>
            <a:off x="2461317" y="44894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46740-C04B-B0C3-1334-1EDEA2732D78}"/>
              </a:ext>
            </a:extLst>
          </p:cNvPr>
          <p:cNvSpPr txBox="1"/>
          <p:nvPr/>
        </p:nvSpPr>
        <p:spPr>
          <a:xfrm>
            <a:off x="4041590" y="3530038"/>
            <a:ext cx="4108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점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(x, y)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과 직선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ax1 + by1 + c = 0 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사이의 거리 공식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6A150-9386-9EFA-C20F-164AF3E32C25}"/>
              </a:ext>
            </a:extLst>
          </p:cNvPr>
          <p:cNvSpPr txBox="1"/>
          <p:nvPr/>
        </p:nvSpPr>
        <p:spPr>
          <a:xfrm>
            <a:off x="3945410" y="3930647"/>
            <a:ext cx="4301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점과 직선 사이의 거리</a:t>
            </a:r>
            <a:r>
              <a:rPr kumimoji="1" lang="en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= |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a</a:t>
            </a:r>
            <a:r>
              <a:rPr kumimoji="1" lang="en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 + by + C| / sqrt(a^2 + b^2)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DAEADF6-3590-1377-477A-BBEA2C4BFC60}"/>
              </a:ext>
            </a:extLst>
          </p:cNvPr>
          <p:cNvCxnSpPr>
            <a:cxnSpLocks/>
          </p:cNvCxnSpPr>
          <p:nvPr/>
        </p:nvCxnSpPr>
        <p:spPr>
          <a:xfrm flipH="1">
            <a:off x="5149711" y="2724789"/>
            <a:ext cx="1429901" cy="2043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66DA1E55-D38D-E549-FFF7-B84FF0668AC3}"/>
              </a:ext>
            </a:extLst>
          </p:cNvPr>
          <p:cNvSpPr/>
          <p:nvPr/>
        </p:nvSpPr>
        <p:spPr>
          <a:xfrm>
            <a:off x="6145529" y="4386573"/>
            <a:ext cx="323846" cy="323846"/>
          </a:xfrm>
          <a:prstGeom prst="ellipse">
            <a:avLst/>
          </a:prstGeom>
          <a:solidFill>
            <a:srgbClr val="65C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D5B851-382F-4CB2-6662-BA4D9B1C30C1}"/>
              </a:ext>
            </a:extLst>
          </p:cNvPr>
          <p:cNvSpPr/>
          <p:nvPr/>
        </p:nvSpPr>
        <p:spPr>
          <a:xfrm>
            <a:off x="5793298" y="3689682"/>
            <a:ext cx="323846" cy="323846"/>
          </a:xfrm>
          <a:prstGeom prst="ellipse">
            <a:avLst/>
          </a:prstGeom>
          <a:solidFill>
            <a:srgbClr val="FF57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41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02891 -0.10185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6042 -0.01527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3" grpId="0"/>
      <p:bldP spid="13" grpId="1"/>
      <p:bldP spid="13" grpId="2"/>
      <p:bldP spid="17" grpId="0"/>
      <p:bldP spid="17" grpId="1"/>
      <p:bldP spid="19" grpId="0"/>
      <p:bldP spid="19" grpId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3E63EC-A97D-AB9F-1060-0D10456EB495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08B328-D332-C5A6-89DA-E4C1915C2C1E}"/>
              </a:ext>
            </a:extLst>
          </p:cNvPr>
          <p:cNvSpPr/>
          <p:nvPr/>
        </p:nvSpPr>
        <p:spPr>
          <a:xfrm>
            <a:off x="4994673" y="3028521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E506F9A-E463-230F-C8F0-0201BB09CF83}"/>
              </a:ext>
            </a:extLst>
          </p:cNvPr>
          <p:cNvSpPr/>
          <p:nvPr/>
        </p:nvSpPr>
        <p:spPr>
          <a:xfrm>
            <a:off x="6873482" y="3028521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호 16">
            <a:extLst>
              <a:ext uri="{FF2B5EF4-FFF2-40B4-BE49-F238E27FC236}">
                <a16:creationId xmlns:a16="http://schemas.microsoft.com/office/drawing/2014/main" id="{DBB15DA5-5E69-B09A-83BD-69BB0A59AFD7}"/>
              </a:ext>
            </a:extLst>
          </p:cNvPr>
          <p:cNvSpPr>
            <a:spLocks/>
          </p:cNvSpPr>
          <p:nvPr/>
        </p:nvSpPr>
        <p:spPr>
          <a:xfrm>
            <a:off x="5736000" y="3770271"/>
            <a:ext cx="720000" cy="720000"/>
          </a:xfrm>
          <a:prstGeom prst="arc">
            <a:avLst>
              <a:gd name="adj1" fmla="val 18854384"/>
              <a:gd name="adj2" fmla="val 0"/>
            </a:avLst>
          </a:prstGeom>
          <a:ln w="38100">
            <a:solidFill>
              <a:srgbClr val="FF9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호 17">
            <a:extLst>
              <a:ext uri="{FF2B5EF4-FFF2-40B4-BE49-F238E27FC236}">
                <a16:creationId xmlns:a16="http://schemas.microsoft.com/office/drawing/2014/main" id="{1CDF3CC9-7D3A-D8DB-AEE5-B2739F5E6EBD}"/>
              </a:ext>
            </a:extLst>
          </p:cNvPr>
          <p:cNvSpPr>
            <a:spLocks/>
          </p:cNvSpPr>
          <p:nvPr/>
        </p:nvSpPr>
        <p:spPr>
          <a:xfrm>
            <a:off x="5732171" y="3770271"/>
            <a:ext cx="720000" cy="720000"/>
          </a:xfrm>
          <a:prstGeom prst="arc">
            <a:avLst>
              <a:gd name="adj1" fmla="val 10877145"/>
              <a:gd name="adj2" fmla="val 13395691"/>
            </a:avLst>
          </a:prstGeom>
          <a:ln w="38100">
            <a:solidFill>
              <a:srgbClr val="8BCE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7D65CFE-28E3-EBB8-A12D-47252BA51FD3}"/>
              </a:ext>
            </a:extLst>
          </p:cNvPr>
          <p:cNvCxnSpPr>
            <a:cxnSpLocks/>
          </p:cNvCxnSpPr>
          <p:nvPr/>
        </p:nvCxnSpPr>
        <p:spPr>
          <a:xfrm flipV="1">
            <a:off x="6099829" y="3533775"/>
            <a:ext cx="0" cy="591255"/>
          </a:xfrm>
          <a:prstGeom prst="straightConnector1">
            <a:avLst/>
          </a:prstGeom>
          <a:ln w="38100">
            <a:solidFill>
              <a:srgbClr val="65CE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6CBA475-AAFE-C936-85DC-0349281F24B8}"/>
              </a:ext>
            </a:extLst>
          </p:cNvPr>
          <p:cNvCxnSpPr/>
          <p:nvPr/>
        </p:nvCxnSpPr>
        <p:spPr>
          <a:xfrm flipH="1">
            <a:off x="6096000" y="3304941"/>
            <a:ext cx="824908" cy="825329"/>
          </a:xfrm>
          <a:prstGeom prst="straightConnector1">
            <a:avLst/>
          </a:prstGeom>
          <a:ln w="38100">
            <a:solidFill>
              <a:srgbClr val="FF57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ED5965-D01A-3393-2DEB-A7E33E5B0C1E}"/>
              </a:ext>
            </a:extLst>
          </p:cNvPr>
          <p:cNvCxnSpPr>
            <a:cxnSpLocks/>
          </p:cNvCxnSpPr>
          <p:nvPr/>
        </p:nvCxnSpPr>
        <p:spPr>
          <a:xfrm flipH="1" flipV="1">
            <a:off x="5271093" y="3304941"/>
            <a:ext cx="824907" cy="825329"/>
          </a:xfrm>
          <a:prstGeom prst="straightConnector1">
            <a:avLst/>
          </a:prstGeom>
          <a:ln w="38100">
            <a:solidFill>
              <a:srgbClr val="4667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581F32-6E2E-AF1A-C535-EB6EA71B9D0A}"/>
              </a:ext>
            </a:extLst>
          </p:cNvPr>
          <p:cNvSpPr txBox="1"/>
          <p:nvPr/>
        </p:nvSpPr>
        <p:spPr>
          <a:xfrm>
            <a:off x="4256401" y="3051944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반사벡터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1C44A-6497-DD41-7A7B-C818B0EC79C0}"/>
              </a:ext>
            </a:extLst>
          </p:cNvPr>
          <p:cNvSpPr txBox="1"/>
          <p:nvPr/>
        </p:nvSpPr>
        <p:spPr>
          <a:xfrm>
            <a:off x="7212381" y="3056751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입사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벡터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46AD6F-C582-4711-7065-58F4AD345488}"/>
              </a:ext>
            </a:extLst>
          </p:cNvPr>
          <p:cNvSpPr txBox="1"/>
          <p:nvPr/>
        </p:nvSpPr>
        <p:spPr>
          <a:xfrm>
            <a:off x="5661185" y="4106187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법선 벡터</a:t>
            </a:r>
            <a:endParaRPr kumimoji="1" lang="ko-Kore-KR" altLang="en-US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7DAB87-CEA0-5B57-57BD-805213A9A7C0}"/>
              </a:ext>
            </a:extLst>
          </p:cNvPr>
          <p:cNvSpPr txBox="1"/>
          <p:nvPr/>
        </p:nvSpPr>
        <p:spPr>
          <a:xfrm>
            <a:off x="1273006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벽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CC43E6-B7DF-E644-C7F9-B7C3EEFEBC91}"/>
              </a:ext>
            </a:extLst>
          </p:cNvPr>
          <p:cNvCxnSpPr>
            <a:cxnSpLocks/>
          </p:cNvCxnSpPr>
          <p:nvPr/>
        </p:nvCxnSpPr>
        <p:spPr>
          <a:xfrm flipV="1">
            <a:off x="6099886" y="3492147"/>
            <a:ext cx="0" cy="591255"/>
          </a:xfrm>
          <a:prstGeom prst="straightConnector1">
            <a:avLst/>
          </a:prstGeom>
          <a:ln w="38100">
            <a:solidFill>
              <a:srgbClr val="65C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B110EB0-2596-6352-27BF-F6BE2235349A}"/>
              </a:ext>
            </a:extLst>
          </p:cNvPr>
          <p:cNvCxnSpPr>
            <a:stCxn id="7" idx="5"/>
            <a:endCxn id="8" idx="3"/>
          </p:cNvCxnSpPr>
          <p:nvPr/>
        </p:nvCxnSpPr>
        <p:spPr>
          <a:xfrm>
            <a:off x="5271093" y="3304941"/>
            <a:ext cx="164981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2D34A2D-F673-9147-54E2-BA6521EBCD90}"/>
              </a:ext>
            </a:extLst>
          </p:cNvPr>
          <p:cNvCxnSpPr>
            <a:cxnSpLocks/>
          </p:cNvCxnSpPr>
          <p:nvPr/>
        </p:nvCxnSpPr>
        <p:spPr>
          <a:xfrm flipV="1">
            <a:off x="6096000" y="3304941"/>
            <a:ext cx="0" cy="820089"/>
          </a:xfrm>
          <a:prstGeom prst="straightConnector1">
            <a:avLst/>
          </a:prstGeom>
          <a:ln w="38100">
            <a:solidFill>
              <a:srgbClr val="65C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E8A1F75-643E-3007-437C-BC885EE48CF2}"/>
              </a:ext>
            </a:extLst>
          </p:cNvPr>
          <p:cNvCxnSpPr>
            <a:cxnSpLocks/>
          </p:cNvCxnSpPr>
          <p:nvPr/>
        </p:nvCxnSpPr>
        <p:spPr>
          <a:xfrm flipV="1">
            <a:off x="5271093" y="4125030"/>
            <a:ext cx="0" cy="820089"/>
          </a:xfrm>
          <a:prstGeom prst="straightConnector1">
            <a:avLst/>
          </a:prstGeom>
          <a:ln w="38100">
            <a:solidFill>
              <a:srgbClr val="65CE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FB5042D-62F4-121B-B12A-3619C0A15660}"/>
              </a:ext>
            </a:extLst>
          </p:cNvPr>
          <p:cNvCxnSpPr>
            <a:cxnSpLocks/>
          </p:cNvCxnSpPr>
          <p:nvPr/>
        </p:nvCxnSpPr>
        <p:spPr>
          <a:xfrm flipV="1">
            <a:off x="5271686" y="4125030"/>
            <a:ext cx="0" cy="820089"/>
          </a:xfrm>
          <a:prstGeom prst="straightConnector1">
            <a:avLst/>
          </a:prstGeom>
          <a:ln w="38100">
            <a:solidFill>
              <a:srgbClr val="65CE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E07D2FF1-6232-117C-2807-8AAC805D34E1}"/>
              </a:ext>
            </a:extLst>
          </p:cNvPr>
          <p:cNvCxnSpPr>
            <a:cxnSpLocks/>
          </p:cNvCxnSpPr>
          <p:nvPr/>
        </p:nvCxnSpPr>
        <p:spPr>
          <a:xfrm flipH="1">
            <a:off x="4634666" y="4130270"/>
            <a:ext cx="29263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5572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4.16667E-7 -0.02731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8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0208 L -0.06744 0.12037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6771 0.11944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00039 -0.1206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04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8" grpId="3" animBg="1"/>
      <p:bldP spid="30" grpId="0"/>
      <p:bldP spid="30" grpId="1"/>
      <p:bldP spid="31" grpId="0"/>
      <p:bldP spid="31" grpId="1"/>
      <p:bldP spid="31" grpId="2"/>
      <p:bldP spid="32" grpId="0"/>
      <p:bldP spid="32" grpId="1"/>
      <p:bldP spid="32" grpId="2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FA0D-339E-364C-1672-59C9B416E80E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DD5778-F647-F4B4-0904-886DF8C150E7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D1033-3FB5-7B7D-ED58-0196E4CDF371}"/>
              </a:ext>
            </a:extLst>
          </p:cNvPr>
          <p:cNvSpPr txBox="1"/>
          <p:nvPr/>
        </p:nvSpPr>
        <p:spPr>
          <a:xfrm>
            <a:off x="3868974" y="330968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블록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충돌 처리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81E20-9721-FA41-94B2-8BBB3DD4D7B3}"/>
              </a:ext>
            </a:extLst>
          </p:cNvPr>
          <p:cNvSpPr txBox="1"/>
          <p:nvPr/>
        </p:nvSpPr>
        <p:spPr>
          <a:xfrm>
            <a:off x="3868974" y="3562443"/>
            <a:ext cx="464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 중심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좌표가 벽돌 양 끝 모서리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 내에 위치할 경우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 중심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y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좌표가 벽돌의 상단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y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 보다 낮아진 경우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 중심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y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좌표에 반지름을 </a:t>
            </a:r>
            <a:r>
              <a:rPr kumimoji="1" lang="ko-KR" altLang="en-US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빼주어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계산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)</a:t>
            </a:r>
          </a:p>
          <a:p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8911E1-59C7-7B8B-63C5-D61C245783F4}"/>
              </a:ext>
            </a:extLst>
          </p:cNvPr>
          <p:cNvSpPr>
            <a:spLocks noChangeAspect="1"/>
          </p:cNvSpPr>
          <p:nvPr/>
        </p:nvSpPr>
        <p:spPr>
          <a:xfrm>
            <a:off x="5016000" y="3429000"/>
            <a:ext cx="2160000" cy="1080000"/>
          </a:xfrm>
          <a:prstGeom prst="rect">
            <a:avLst/>
          </a:prstGeom>
          <a:solidFill>
            <a:srgbClr val="65CEB2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97F0198-9FB1-DF6E-EDD5-B40686C45A63}"/>
              </a:ext>
            </a:extLst>
          </p:cNvPr>
          <p:cNvSpPr/>
          <p:nvPr/>
        </p:nvSpPr>
        <p:spPr>
          <a:xfrm>
            <a:off x="4854077" y="3097534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06943-EBA1-792F-6776-D078535B62E3}"/>
              </a:ext>
            </a:extLst>
          </p:cNvPr>
          <p:cNvSpPr txBox="1"/>
          <p:nvPr/>
        </p:nvSpPr>
        <p:spPr>
          <a:xfrm>
            <a:off x="3868974" y="3566467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ball.x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&lt;=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block.topleft.x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&amp;&amp;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ball.x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&lt;=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block.topright.x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&amp;&amp;</a:t>
            </a:r>
          </a:p>
          <a:p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ball.y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–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ballRadius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&lt;=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block.top.left.y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48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17708 -0.0009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  <p:bldP spid="13" grpId="0"/>
      <p:bldP spid="13" grpId="1"/>
      <p:bldP spid="4" grpId="0" animBg="1"/>
      <p:bldP spid="4" grpId="1" animBg="1"/>
      <p:bldP spid="5" grpId="0" animBg="1"/>
      <p:bldP spid="5" grpId="1" animBg="1"/>
      <p:bldP spid="5" grpId="2" animBg="1"/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1174F6-DA2B-BDDC-C67A-CBDA91FE3A7A}"/>
              </a:ext>
            </a:extLst>
          </p:cNvPr>
          <p:cNvSpPr txBox="1"/>
          <p:nvPr/>
        </p:nvSpPr>
        <p:spPr>
          <a:xfrm>
            <a:off x="828673" y="898202"/>
            <a:ext cx="8016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03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8BCEF6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각종 기능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4FC11B-0060-E5A4-6AAA-AE8F9CE5B308}"/>
              </a:ext>
            </a:extLst>
          </p:cNvPr>
          <p:cNvSpPr/>
          <p:nvPr/>
        </p:nvSpPr>
        <p:spPr>
          <a:xfrm>
            <a:off x="2997200" y="2205449"/>
            <a:ext cx="6197600" cy="3183702"/>
          </a:xfrm>
          <a:prstGeom prst="rect">
            <a:avLst/>
          </a:prstGeom>
          <a:solidFill>
            <a:schemeClr val="bg1"/>
          </a:solidFill>
          <a:ln w="38100"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44176-F0E8-D27A-7E3B-B32F91FCE608}"/>
              </a:ext>
            </a:extLst>
          </p:cNvPr>
          <p:cNvSpPr txBox="1"/>
          <p:nvPr/>
        </p:nvSpPr>
        <p:spPr>
          <a:xfrm>
            <a:off x="1028787" y="1729199"/>
            <a:ext cx="296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충돌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604E2-46CA-5B4C-6A51-26A3C93565A0}"/>
              </a:ext>
            </a:extLst>
          </p:cNvPr>
          <p:cNvSpPr txBox="1"/>
          <p:nvPr/>
        </p:nvSpPr>
        <p:spPr>
          <a:xfrm>
            <a:off x="4295507" y="331504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블록 모서리 충돌 처리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C67477-8FD3-5650-A16E-62322238366D}"/>
              </a:ext>
            </a:extLst>
          </p:cNvPr>
          <p:cNvSpPr txBox="1"/>
          <p:nvPr/>
        </p:nvSpPr>
        <p:spPr>
          <a:xfrm>
            <a:off x="4295507" y="3567807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공의 중심점과 벽의 모서리 점과의 거리 공식을 이용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두 점의 거리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&lt;=</a:t>
            </a:r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공의 반지름 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1191F-135B-CD0A-C332-4A2611CCA8E1}"/>
              </a:ext>
            </a:extLst>
          </p:cNvPr>
          <p:cNvSpPr txBox="1"/>
          <p:nvPr/>
        </p:nvSpPr>
        <p:spPr>
          <a:xfrm>
            <a:off x="4503256" y="3566467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두 점 </a:t>
            </a:r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(x1, y1), (x2, y2) </a:t>
            </a:r>
          </a:p>
          <a:p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d = ((x2 – x1)^2 + (y2 – y1)^2)^(1 / 2)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C11CB-FDAA-C2D8-F964-DB6F31115906}"/>
              </a:ext>
            </a:extLst>
          </p:cNvPr>
          <p:cNvSpPr>
            <a:spLocks noChangeAspect="1"/>
          </p:cNvSpPr>
          <p:nvPr/>
        </p:nvSpPr>
        <p:spPr>
          <a:xfrm>
            <a:off x="5016000" y="3429000"/>
            <a:ext cx="2160000" cy="1080000"/>
          </a:xfrm>
          <a:prstGeom prst="rect">
            <a:avLst/>
          </a:prstGeom>
          <a:solidFill>
            <a:srgbClr val="65CEB2"/>
          </a:solidFill>
          <a:ln>
            <a:solidFill>
              <a:srgbClr val="1A1A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C9ABDD3-C0AC-51AF-B4AB-FF6F2F3561C8}"/>
              </a:ext>
            </a:extLst>
          </p:cNvPr>
          <p:cNvSpPr/>
          <p:nvPr/>
        </p:nvSpPr>
        <p:spPr>
          <a:xfrm>
            <a:off x="4739046" y="3140324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4991B51-0D56-8743-E3F8-5A6DA70B783D}"/>
              </a:ext>
            </a:extLst>
          </p:cNvPr>
          <p:cNvSpPr/>
          <p:nvPr/>
        </p:nvSpPr>
        <p:spPr>
          <a:xfrm>
            <a:off x="4223853" y="2653453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1B44CE8-00FD-A90C-CD91-E06EBAFC5880}"/>
              </a:ext>
            </a:extLst>
          </p:cNvPr>
          <p:cNvSpPr/>
          <p:nvPr/>
        </p:nvSpPr>
        <p:spPr>
          <a:xfrm>
            <a:off x="4223821" y="3662930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D1CBDE2-6CF7-6DB7-F976-C7499E235AB9}"/>
              </a:ext>
            </a:extLst>
          </p:cNvPr>
          <p:cNvSpPr/>
          <p:nvPr/>
        </p:nvSpPr>
        <p:spPr>
          <a:xfrm>
            <a:off x="4737851" y="3140857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9646DBE-AA01-FB58-F68F-85761287FE9D}"/>
              </a:ext>
            </a:extLst>
          </p:cNvPr>
          <p:cNvSpPr/>
          <p:nvPr/>
        </p:nvSpPr>
        <p:spPr>
          <a:xfrm>
            <a:off x="5205460" y="2653453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232CFC-0C90-BEA1-33BF-B45A655C8A24}"/>
              </a:ext>
            </a:extLst>
          </p:cNvPr>
          <p:cNvSpPr/>
          <p:nvPr/>
        </p:nvSpPr>
        <p:spPr>
          <a:xfrm>
            <a:off x="4737851" y="3140324"/>
            <a:ext cx="323846" cy="3238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6C2B8-DE35-501C-BF7A-B1B45F3A2068}"/>
              </a:ext>
            </a:extLst>
          </p:cNvPr>
          <p:cNvSpPr txBox="1"/>
          <p:nvPr/>
        </p:nvSpPr>
        <p:spPr>
          <a:xfrm>
            <a:off x="5157281" y="3658800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distance &lt;= </a:t>
            </a:r>
            <a:r>
              <a:rPr kumimoji="1" lang="en-US" altLang="ko-KR" sz="1200" dirty="0" err="1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ballRadius</a:t>
            </a:r>
            <a:endParaRPr kumimoji="1" lang="en-US" altLang="ko-KR" sz="12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8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4205 0.070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04218 -0.07107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04218 -0.0761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04218 -0.0710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-0.03828 0.0710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04218 -0.07106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11" grpId="0"/>
      <p:bldP spid="11" grpId="1"/>
      <p:bldP spid="12" grpId="0"/>
      <p:bldP spid="12" grpId="1"/>
      <p:bldP spid="2" grpId="0"/>
      <p:bldP spid="2" grpId="1"/>
      <p:bldP spid="3" grpId="0" animBg="1"/>
      <p:bldP spid="3" grpId="1" animBg="1"/>
      <p:bldP spid="4" grpId="0" animBg="1"/>
      <p:bldP spid="4" grpId="1" animBg="1"/>
      <p:bldP spid="4" grpId="2" animBg="1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3" grpId="0" animBg="1"/>
      <p:bldP spid="13" grpId="1" animBg="1"/>
      <p:bldP spid="13" grpId="2" animBg="1"/>
      <p:bldP spid="14" grpId="0"/>
      <p:bldP spid="1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9A3CB0A-B944-0845-8E49-602626DDF840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4667EE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04 </a:t>
            </a:r>
            <a:r>
              <a:rPr lang="ko-KR" altLang="en-US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4667EE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마무리</a:t>
            </a:r>
            <a:endParaRPr lang="en-US" altLang="ko-KR" sz="48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4667EE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D9BE1C-02A2-280C-0CC7-618374FB3D35}"/>
              </a:ext>
            </a:extLst>
          </p:cNvPr>
          <p:cNvSpPr/>
          <p:nvPr/>
        </p:nvSpPr>
        <p:spPr>
          <a:xfrm>
            <a:off x="1069200" y="2620125"/>
            <a:ext cx="10026692" cy="338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처음에 해당 프로젝트를 시작하게 될 때는 혼자서 디자인과 개발을 모두 해야 한다는 생각과 대각선 충돌 처리에 대한 방법이 떠오르지 않아 매우 막막했습니다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0" lvl="1">
              <a:lnSpc>
                <a:spcPct val="120000"/>
              </a:lnSpc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하지만 한 달이 넘는 기간동안 끝없이 고민하고 시행착오를 겪으며 하나씩 문제들을 해결해 나갔습니다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그 결과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게임에 가까운 비주얼의 프로그램이 만들어졌으며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원하는 특수효과들까지 구현을 하는데 성공할 수 있었습니다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0" lvl="1">
              <a:lnSpc>
                <a:spcPct val="120000"/>
              </a:lnSpc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해당 프로젝트를 통해서 프로젝트에 대한 자신감도 생기게 되었고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퀄리티가 높은 프로젝트들도 진행해 보고 싶다는 생각이 들었습니다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68AAA-B4AC-18E8-0658-0B5C921113D3}"/>
              </a:ext>
            </a:extLst>
          </p:cNvPr>
          <p:cNvSpPr txBox="1"/>
          <p:nvPr/>
        </p:nvSpPr>
        <p:spPr>
          <a:xfrm>
            <a:off x="1152356" y="1966283"/>
            <a:ext cx="7129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블록 깨기 게임 프로젝트를 마치며</a:t>
            </a:r>
            <a:r>
              <a:rPr lang="en-US" altLang="ko-KR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…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28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uiExpand="1" build="allAtOnce"/>
      <p:bldP spid="3" grpId="1" build="allAtOnce"/>
      <p:bldP spid="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47B948FC-2013-2E6C-5704-7C715EC52F7D}"/>
              </a:ext>
            </a:extLst>
          </p:cNvPr>
          <p:cNvSpPr/>
          <p:nvPr/>
        </p:nvSpPr>
        <p:spPr>
          <a:xfrm>
            <a:off x="3884380" y="4203601"/>
            <a:ext cx="4423240" cy="490267"/>
          </a:xfrm>
          <a:prstGeom prst="roundRect">
            <a:avLst>
              <a:gd name="adj" fmla="val 50000"/>
            </a:avLst>
          </a:prstGeom>
          <a:solidFill>
            <a:srgbClr val="1A1A1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이등변 삼각형 9">
            <a:extLst>
              <a:ext uri="{FF2B5EF4-FFF2-40B4-BE49-F238E27FC236}">
                <a16:creationId xmlns:a16="http://schemas.microsoft.com/office/drawing/2014/main" id="{2CCD2FF6-476F-0976-91B3-4F2C1F3129DC}"/>
              </a:ext>
            </a:extLst>
          </p:cNvPr>
          <p:cNvSpPr/>
          <p:nvPr/>
        </p:nvSpPr>
        <p:spPr>
          <a:xfrm rot="5400000">
            <a:off x="4283019" y="4292598"/>
            <a:ext cx="261657" cy="30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0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CE2DE3-E8F9-96D3-16FE-FCD5CFC37CF2}"/>
              </a:ext>
            </a:extLst>
          </p:cNvPr>
          <p:cNvSpPr txBox="1"/>
          <p:nvPr/>
        </p:nvSpPr>
        <p:spPr>
          <a:xfrm>
            <a:off x="1845517" y="1533600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FD8BCF-ACD6-F450-3D52-E34C0871D61A}"/>
              </a:ext>
            </a:extLst>
          </p:cNvPr>
          <p:cNvSpPr txBox="1"/>
          <p:nvPr/>
        </p:nvSpPr>
        <p:spPr>
          <a:xfrm>
            <a:off x="2470809" y="1533600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err="1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8A0BE-F312-B28E-5824-4A80114F5F5C}"/>
              </a:ext>
            </a:extLst>
          </p:cNvPr>
          <p:cNvSpPr txBox="1"/>
          <p:nvPr/>
        </p:nvSpPr>
        <p:spPr>
          <a:xfrm>
            <a:off x="3079530" y="1533600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1B6C47-34B6-EC40-F3F6-EB3EB6D11BA2}"/>
              </a:ext>
            </a:extLst>
          </p:cNvPr>
          <p:cNvSpPr txBox="1"/>
          <p:nvPr/>
        </p:nvSpPr>
        <p:spPr>
          <a:xfrm>
            <a:off x="3690010" y="1533600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err="1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i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7CA6A8-3455-9043-B03A-C6B9337B2498}"/>
              </a:ext>
            </a:extLst>
          </p:cNvPr>
          <p:cNvSpPr txBox="1"/>
          <p:nvPr/>
        </p:nvSpPr>
        <p:spPr>
          <a:xfrm>
            <a:off x="4315066" y="1533600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ED24CE-DD9E-2CE7-C081-17B71EBE6F42}"/>
              </a:ext>
            </a:extLst>
          </p:cNvPr>
          <p:cNvSpPr txBox="1"/>
          <p:nvPr/>
        </p:nvSpPr>
        <p:spPr>
          <a:xfrm>
            <a:off x="4923788" y="1533600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EA0ADD-321E-7143-EEB0-EDD6C39E391E}"/>
              </a:ext>
            </a:extLst>
          </p:cNvPr>
          <p:cNvSpPr txBox="1"/>
          <p:nvPr/>
        </p:nvSpPr>
        <p:spPr>
          <a:xfrm>
            <a:off x="6169325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49BC5F-C873-AC22-FB2D-D7C03D1F486B}"/>
              </a:ext>
            </a:extLst>
          </p:cNvPr>
          <p:cNvSpPr txBox="1"/>
          <p:nvPr/>
        </p:nvSpPr>
        <p:spPr>
          <a:xfrm>
            <a:off x="6778047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8898EA-0854-9230-CEC3-131FF1D2D767}"/>
              </a:ext>
            </a:extLst>
          </p:cNvPr>
          <p:cNvSpPr txBox="1"/>
          <p:nvPr/>
        </p:nvSpPr>
        <p:spPr>
          <a:xfrm>
            <a:off x="7400288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9B96FC-21D2-6359-434D-79C469ECE9F6}"/>
              </a:ext>
            </a:extLst>
          </p:cNvPr>
          <p:cNvSpPr txBox="1"/>
          <p:nvPr/>
        </p:nvSpPr>
        <p:spPr>
          <a:xfrm>
            <a:off x="8009010" y="1511948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j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D73C52-3CEB-C590-C76E-466C0D755C38}"/>
              </a:ext>
            </a:extLst>
          </p:cNvPr>
          <p:cNvSpPr txBox="1"/>
          <p:nvPr/>
        </p:nvSpPr>
        <p:spPr>
          <a:xfrm>
            <a:off x="8637353" y="1511948"/>
            <a:ext cx="808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8A5368-0A1D-F060-0CE6-258E85B4A81F}"/>
              </a:ext>
            </a:extLst>
          </p:cNvPr>
          <p:cNvSpPr txBox="1"/>
          <p:nvPr/>
        </p:nvSpPr>
        <p:spPr>
          <a:xfrm>
            <a:off x="9256246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2C1BFB6-D151-69E2-8B11-7E941525180B}"/>
              </a:ext>
            </a:extLst>
          </p:cNvPr>
          <p:cNvSpPr txBox="1"/>
          <p:nvPr/>
        </p:nvSpPr>
        <p:spPr>
          <a:xfrm>
            <a:off x="9875385" y="1511948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</a:t>
            </a:r>
            <a:endParaRPr lang="en-US" altLang="ko-KR" sz="6000" dirty="0">
              <a:effectLst>
                <a:outerShdw dist="50800" dir="2700000" algn="tl" rotWithShape="0">
                  <a:prstClr val="black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4ED860F-37FA-859F-1F24-441079CC702B}"/>
              </a:ext>
            </a:extLst>
          </p:cNvPr>
          <p:cNvSpPr txBox="1"/>
          <p:nvPr/>
        </p:nvSpPr>
        <p:spPr>
          <a:xfrm>
            <a:off x="2482097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258B767-113C-5D6B-7890-2328E1665738}"/>
              </a:ext>
            </a:extLst>
          </p:cNvPr>
          <p:cNvSpPr txBox="1"/>
          <p:nvPr/>
        </p:nvSpPr>
        <p:spPr>
          <a:xfrm>
            <a:off x="5264611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D587E04-1669-117F-40BF-AD090AB0B3C7}"/>
              </a:ext>
            </a:extLst>
          </p:cNvPr>
          <p:cNvSpPr txBox="1"/>
          <p:nvPr/>
        </p:nvSpPr>
        <p:spPr>
          <a:xfrm>
            <a:off x="3411721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C75EA0F-886F-979E-4F24-8685EE4D7290}"/>
              </a:ext>
            </a:extLst>
          </p:cNvPr>
          <p:cNvSpPr txBox="1"/>
          <p:nvPr/>
        </p:nvSpPr>
        <p:spPr>
          <a:xfrm>
            <a:off x="9439990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A21106-29EA-0DE6-92A5-514437A12676}"/>
              </a:ext>
            </a:extLst>
          </p:cNvPr>
          <p:cNvSpPr txBox="1"/>
          <p:nvPr/>
        </p:nvSpPr>
        <p:spPr>
          <a:xfrm>
            <a:off x="7117500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k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1D4E07-FB3B-C63B-8E62-77E3B0F27930}"/>
              </a:ext>
            </a:extLst>
          </p:cNvPr>
          <p:cNvSpPr txBox="1"/>
          <p:nvPr/>
        </p:nvSpPr>
        <p:spPr>
          <a:xfrm>
            <a:off x="4334790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k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05DCD8C-1E0A-1CA7-5606-8CD16A9CC700}"/>
              </a:ext>
            </a:extLst>
          </p:cNvPr>
          <p:cNvSpPr txBox="1"/>
          <p:nvPr/>
        </p:nvSpPr>
        <p:spPr>
          <a:xfrm>
            <a:off x="3871946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DD4C7F5-D62D-4BF1-AC82-43E71F3DB7D3}"/>
              </a:ext>
            </a:extLst>
          </p:cNvPr>
          <p:cNvSpPr txBox="1"/>
          <p:nvPr/>
        </p:nvSpPr>
        <p:spPr>
          <a:xfrm>
            <a:off x="2949275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2208E5-7EDA-B571-B240-59A26785246F}"/>
              </a:ext>
            </a:extLst>
          </p:cNvPr>
          <p:cNvSpPr txBox="1"/>
          <p:nvPr/>
        </p:nvSpPr>
        <p:spPr>
          <a:xfrm>
            <a:off x="5724836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302A1F8-1D18-599C-D036-1FCA769D3497}"/>
              </a:ext>
            </a:extLst>
          </p:cNvPr>
          <p:cNvSpPr txBox="1"/>
          <p:nvPr/>
        </p:nvSpPr>
        <p:spPr>
          <a:xfrm>
            <a:off x="6193324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6D07C2F-A601-567E-1160-3174B568730D}"/>
              </a:ext>
            </a:extLst>
          </p:cNvPr>
          <p:cNvSpPr txBox="1"/>
          <p:nvPr/>
        </p:nvSpPr>
        <p:spPr>
          <a:xfrm>
            <a:off x="6656169" y="2792129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37F8631-BF6C-7A02-84AD-C49DB2F83014}"/>
              </a:ext>
            </a:extLst>
          </p:cNvPr>
          <p:cNvSpPr txBox="1"/>
          <p:nvPr/>
        </p:nvSpPr>
        <p:spPr>
          <a:xfrm>
            <a:off x="8513191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3F9F918-5067-357C-EFE9-12A3EB30426D}"/>
              </a:ext>
            </a:extLst>
          </p:cNvPr>
          <p:cNvSpPr txBox="1"/>
          <p:nvPr/>
        </p:nvSpPr>
        <p:spPr>
          <a:xfrm>
            <a:off x="8976036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D6DA86A-A504-CC4A-263D-1486C730CDA3}"/>
              </a:ext>
            </a:extLst>
          </p:cNvPr>
          <p:cNvSpPr txBox="1"/>
          <p:nvPr/>
        </p:nvSpPr>
        <p:spPr>
          <a:xfrm>
            <a:off x="8044709" y="2792129"/>
            <a:ext cx="652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</a:t>
            </a:r>
            <a:endParaRPr lang="ko-KR" altLang="en-US" sz="60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8DC6FBF-D0DD-6DDA-834D-F0F4ACCB38D1}"/>
              </a:ext>
            </a:extLst>
          </p:cNvPr>
          <p:cNvSpPr txBox="1"/>
          <p:nvPr/>
        </p:nvSpPr>
        <p:spPr>
          <a:xfrm>
            <a:off x="48488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E4EB931-7458-F01A-D87C-42F416FAACED}"/>
              </a:ext>
            </a:extLst>
          </p:cNvPr>
          <p:cNvSpPr txBox="1"/>
          <p:nvPr/>
        </p:nvSpPr>
        <p:spPr>
          <a:xfrm>
            <a:off x="51282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08F7A6C-B08F-ECCE-3A45-BF186AA947D0}"/>
              </a:ext>
            </a:extLst>
          </p:cNvPr>
          <p:cNvSpPr txBox="1"/>
          <p:nvPr/>
        </p:nvSpPr>
        <p:spPr>
          <a:xfrm>
            <a:off x="54076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A68568-5F8E-1411-29AF-D47351621A48}"/>
              </a:ext>
            </a:extLst>
          </p:cNvPr>
          <p:cNvSpPr txBox="1"/>
          <p:nvPr/>
        </p:nvSpPr>
        <p:spPr>
          <a:xfrm>
            <a:off x="56870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4918FB6-0543-9B7A-35F6-58469F1AEAA0}"/>
              </a:ext>
            </a:extLst>
          </p:cNvPr>
          <p:cNvSpPr txBox="1"/>
          <p:nvPr/>
        </p:nvSpPr>
        <p:spPr>
          <a:xfrm>
            <a:off x="62458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C2959D8-17E9-0F6C-D7C6-D2CCE403E11D}"/>
              </a:ext>
            </a:extLst>
          </p:cNvPr>
          <p:cNvSpPr txBox="1"/>
          <p:nvPr/>
        </p:nvSpPr>
        <p:spPr>
          <a:xfrm>
            <a:off x="65252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264B21-5735-D686-BD01-E1D4E9CCB7BE}"/>
              </a:ext>
            </a:extLst>
          </p:cNvPr>
          <p:cNvSpPr txBox="1"/>
          <p:nvPr/>
        </p:nvSpPr>
        <p:spPr>
          <a:xfrm>
            <a:off x="68046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5C66321-5149-569E-7DDF-E5A2592AAB2A}"/>
              </a:ext>
            </a:extLst>
          </p:cNvPr>
          <p:cNvSpPr txBox="1"/>
          <p:nvPr/>
        </p:nvSpPr>
        <p:spPr>
          <a:xfrm>
            <a:off x="70840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FB3F75C-57A8-43E2-E4DC-0DB3CBB95955}"/>
              </a:ext>
            </a:extLst>
          </p:cNvPr>
          <p:cNvSpPr txBox="1"/>
          <p:nvPr/>
        </p:nvSpPr>
        <p:spPr>
          <a:xfrm>
            <a:off x="73634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1502C5A-8B6A-E301-BC80-7BE9F4AA15A7}"/>
              </a:ext>
            </a:extLst>
          </p:cNvPr>
          <p:cNvSpPr txBox="1"/>
          <p:nvPr/>
        </p:nvSpPr>
        <p:spPr>
          <a:xfrm>
            <a:off x="7642884" y="4162619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98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9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1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3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6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8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9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5" grpId="0" animBg="1"/>
      <p:bldP spid="45" grpId="1" animBg="1"/>
      <p:bldP spid="56" grpId="0"/>
      <p:bldP spid="57" grpId="0"/>
      <p:bldP spid="58" grpId="0"/>
      <p:bldP spid="60" grpId="0"/>
      <p:bldP spid="62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9A3CB0A-B944-0845-8E49-602626DDF840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4667EE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04 </a:t>
            </a:r>
            <a:r>
              <a:rPr lang="ko-KR" altLang="en-US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4667EE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마무리</a:t>
            </a:r>
            <a:endParaRPr lang="en-US" altLang="ko-KR" sz="48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4667EE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68AAA-B4AC-18E8-0658-0B5C921113D3}"/>
              </a:ext>
            </a:extLst>
          </p:cNvPr>
          <p:cNvSpPr txBox="1"/>
          <p:nvPr/>
        </p:nvSpPr>
        <p:spPr>
          <a:xfrm>
            <a:off x="1152356" y="1966283"/>
            <a:ext cx="7129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마무리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1" name="그림 10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323BAF42-52A2-68AE-92ED-B15659398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2147" y="3757376"/>
            <a:ext cx="965977" cy="2211947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CA93E6E-BDED-5EE7-2A7B-2BEE28693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6285" y="2709280"/>
            <a:ext cx="1704035" cy="1439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45DFC0-5DB7-CA7C-57D3-456D887006E1}"/>
              </a:ext>
            </a:extLst>
          </p:cNvPr>
          <p:cNvSpPr txBox="1"/>
          <p:nvPr/>
        </p:nvSpPr>
        <p:spPr>
          <a:xfrm>
            <a:off x="2720965" y="285492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2</a:t>
            </a:r>
            <a:r>
              <a:rPr kumimoji="1" lang="en-US" altLang="ko-KR" sz="24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0193210</a:t>
            </a:r>
          </a:p>
          <a:p>
            <a:pPr algn="ctr"/>
            <a:r>
              <a:rPr kumimoji="1" lang="ko-KR" altLang="en-US" sz="2400" dirty="0"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임도훈</a:t>
            </a:r>
            <a:endParaRPr kumimoji="1" lang="ko-Kore-KR" altLang="en-US" sz="2400" dirty="0"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09AA13A-F0C3-4BC1-B1F3-EB6B72CE2B3E}"/>
              </a:ext>
            </a:extLst>
          </p:cNvPr>
          <p:cNvSpPr/>
          <p:nvPr/>
        </p:nvSpPr>
        <p:spPr>
          <a:xfrm>
            <a:off x="6579586" y="2589937"/>
            <a:ext cx="3130039" cy="2782078"/>
          </a:xfrm>
          <a:prstGeom prst="roundRect">
            <a:avLst/>
          </a:prstGeom>
          <a:solidFill>
            <a:srgbClr val="65CEB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DED338D-B7E5-4BB9-5428-0CFD753CDDA8}"/>
              </a:ext>
            </a:extLst>
          </p:cNvPr>
          <p:cNvSpPr/>
          <p:nvPr/>
        </p:nvSpPr>
        <p:spPr>
          <a:xfrm>
            <a:off x="6671737" y="2683030"/>
            <a:ext cx="2943978" cy="2603227"/>
          </a:xfrm>
          <a:prstGeom prst="roundRect">
            <a:avLst>
              <a:gd name="adj" fmla="val 15491"/>
            </a:avLst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8E48A-7417-C05C-13FC-030677E27B9A}"/>
              </a:ext>
            </a:extLst>
          </p:cNvPr>
          <p:cNvSpPr/>
          <p:nvPr/>
        </p:nvSpPr>
        <p:spPr>
          <a:xfrm>
            <a:off x="6827547" y="3270424"/>
            <a:ext cx="3431070" cy="190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OS : MAC OS</a:t>
            </a:r>
          </a:p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CPU : M1 8core CPU</a:t>
            </a:r>
          </a:p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GPU : M1 7core GPU</a:t>
            </a:r>
          </a:p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RAM : 16GB</a:t>
            </a:r>
          </a:p>
          <a:p>
            <a:pPr marL="0" lvl="1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Tool : </a:t>
            </a:r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Xcode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14.3.1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0B8FB9-302E-53BA-0819-FB8363B010EC}"/>
              </a:ext>
            </a:extLst>
          </p:cNvPr>
          <p:cNvSpPr txBox="1"/>
          <p:nvPr/>
        </p:nvSpPr>
        <p:spPr>
          <a:xfrm>
            <a:off x="6824461" y="2854926"/>
            <a:ext cx="229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19050">
                  <a:noFill/>
                  <a:prstDash val="solid"/>
                </a:ln>
                <a:solidFill>
                  <a:srgbClr val="1A1A1A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개발 환경</a:t>
            </a:r>
            <a:endParaRPr lang="ko-KR" altLang="en-US" sz="3600" b="1" dirty="0">
              <a:ln w="19050">
                <a:noFill/>
                <a:prstDash val="solid"/>
              </a:ln>
              <a:solidFill>
                <a:srgbClr val="1A1A1A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13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4" grpId="1"/>
      <p:bldP spid="13" grpId="0"/>
      <p:bldP spid="13" grpId="1"/>
      <p:bldP spid="15" grpId="0" animBg="1"/>
      <p:bldP spid="15" grpId="1" animBg="1"/>
      <p:bldP spid="16" grpId="0" animBg="1"/>
      <p:bldP spid="16" grpId="1" animBg="1"/>
      <p:bldP spid="17" grpId="0" uiExpand="1" build="allAtOnce"/>
      <p:bldP spid="17" grpId="1" build="allAtOnce"/>
      <p:bldP spid="18" grpId="0"/>
      <p:bldP spid="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9A3CB0A-B944-0845-8E49-602626DDF840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05 </a:t>
            </a:r>
            <a:r>
              <a:rPr lang="ko-KR" altLang="en-US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참고자료</a:t>
            </a:r>
            <a:endParaRPr lang="en-US" altLang="ko-KR" sz="48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A263FB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09AA13A-F0C3-4BC1-B1F3-EB6B72CE2B3E}"/>
              </a:ext>
            </a:extLst>
          </p:cNvPr>
          <p:cNvSpPr/>
          <p:nvPr/>
        </p:nvSpPr>
        <p:spPr>
          <a:xfrm>
            <a:off x="1301363" y="1968243"/>
            <a:ext cx="9589273" cy="3991555"/>
          </a:xfrm>
          <a:prstGeom prst="roundRect">
            <a:avLst/>
          </a:prstGeom>
          <a:solidFill>
            <a:srgbClr val="65CEB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DED338D-B7E5-4BB9-5428-0CFD753CDDA8}"/>
              </a:ext>
            </a:extLst>
          </p:cNvPr>
          <p:cNvSpPr/>
          <p:nvPr/>
        </p:nvSpPr>
        <p:spPr>
          <a:xfrm>
            <a:off x="1430057" y="2071609"/>
            <a:ext cx="9331884" cy="3784821"/>
          </a:xfrm>
          <a:prstGeom prst="roundRect">
            <a:avLst>
              <a:gd name="adj" fmla="val 15491"/>
            </a:avLst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A8C6B6-7473-404A-A550-9BE090949FFF}"/>
              </a:ext>
            </a:extLst>
          </p:cNvPr>
          <p:cNvSpPr txBox="1"/>
          <p:nvPr/>
        </p:nvSpPr>
        <p:spPr>
          <a:xfrm>
            <a:off x="1678629" y="2176793"/>
            <a:ext cx="7129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도움을 준 친구들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8ABA84-5E8A-A0C0-241B-93F43661D8C3}"/>
              </a:ext>
            </a:extLst>
          </p:cNvPr>
          <p:cNvSpPr/>
          <p:nvPr/>
        </p:nvSpPr>
        <p:spPr>
          <a:xfrm>
            <a:off x="1595589" y="2864934"/>
            <a:ext cx="8884230" cy="190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신종현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	-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대각선 충돌 오류 찾기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김동건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	-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대각선 충돌 오류 찾기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정예준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	-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구조체 참조 방법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/ </a:t>
            </a:r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miniAudio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소개 및 사용방법</a:t>
            </a:r>
            <a:b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</a:b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	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무한루프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특정 시점 소리 사용 등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)</a:t>
            </a:r>
          </a:p>
          <a:p>
            <a:pPr marL="0" lvl="1">
              <a:lnSpc>
                <a:spcPct val="120000"/>
              </a:lnSpc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김현민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	-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반사 벡터 구하기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6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2" grpId="0"/>
      <p:bldP spid="2" grpId="1"/>
      <p:bldP spid="4" grpId="0" uiExpand="1" build="allAtOnce"/>
      <p:bldP spid="4" grpI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9A3CB0A-B944-0845-8E49-602626DDF840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05 </a:t>
            </a:r>
            <a:r>
              <a:rPr lang="ko-KR" altLang="en-US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A263FB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참고자료</a:t>
            </a:r>
            <a:endParaRPr lang="en-US" altLang="ko-KR" sz="48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A263FB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09AA13A-F0C3-4BC1-B1F3-EB6B72CE2B3E}"/>
              </a:ext>
            </a:extLst>
          </p:cNvPr>
          <p:cNvSpPr/>
          <p:nvPr/>
        </p:nvSpPr>
        <p:spPr>
          <a:xfrm>
            <a:off x="1301363" y="1968243"/>
            <a:ext cx="9589273" cy="3991555"/>
          </a:xfrm>
          <a:prstGeom prst="roundRect">
            <a:avLst/>
          </a:prstGeom>
          <a:solidFill>
            <a:srgbClr val="65CEB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DED338D-B7E5-4BB9-5428-0CFD753CDDA8}"/>
              </a:ext>
            </a:extLst>
          </p:cNvPr>
          <p:cNvSpPr/>
          <p:nvPr/>
        </p:nvSpPr>
        <p:spPr>
          <a:xfrm>
            <a:off x="1430057" y="2071609"/>
            <a:ext cx="9331884" cy="3784821"/>
          </a:xfrm>
          <a:prstGeom prst="roundRect">
            <a:avLst>
              <a:gd name="adj" fmla="val 15491"/>
            </a:avLst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68E48A-7417-C05C-13FC-030677E27B9A}"/>
              </a:ext>
            </a:extLst>
          </p:cNvPr>
          <p:cNvSpPr/>
          <p:nvPr/>
        </p:nvSpPr>
        <p:spPr>
          <a:xfrm>
            <a:off x="1595589" y="2761568"/>
            <a:ext cx="8884230" cy="308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점과 직선 사이의 거리 공식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: </a:t>
            </a:r>
            <a:r>
              <a:rPr lang="en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  <a:hlinkClick r:id="rId4"/>
              </a:rPr>
              <a:t>https://mathbang.net/453#gsc.tab=0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반사 벡터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: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  <a:hlinkClick r:id="rId5"/>
              </a:rPr>
              <a:t>https://ifyouwanna.tistory.com/entry/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반사벡터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벡터 연산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: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  <a:hlinkClick r:id="rId6"/>
              </a:rPr>
              <a:t>https://micropilot.tistory.com/3068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하트그리기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:</a:t>
            </a:r>
            <a:r>
              <a:rPr lang="en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  <a:hlinkClick r:id="rId7"/>
              </a:rPr>
              <a:t>http://lab.gamecodi.com/board/zboard.php?id=GAMECODILAB_Lecture&amp;page=1&amp;sn1=&amp;divpage=1&amp;sn=off&amp;ss=on&amp;sc=on&amp;select_arrange=hit&amp;desc=desc&amp;no=94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이벤트루프 종료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방법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: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  <a:hlinkClick r:id="rId8"/>
              </a:rPr>
              <a:t>https://m.blog.naver.com/baboneo/90187779093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색상 참고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: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-US" altLang="ko-KR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ColorMagic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  <a:hlinkClick r:id="rId9"/>
              </a:rPr>
              <a:t>https://colormagic.app/history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템플릿 원본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: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  <a:hlinkClick r:id="rId10"/>
              </a:rPr>
              <a:t>https://blog.naver.com/PostView.nhn?blogId=wjstjdus33&amp;logNo=221886819503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marL="0" lvl="1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픽셀 폰트 참고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: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Sci Fied Bitmap" pitchFamily="2" charset="0"/>
                <a:ea typeface="DungGeunMo" panose="020B0500000000000000" pitchFamily="34" charset="-127"/>
                <a:cs typeface="DungGeunMo" panose="020B0500000000000000" pitchFamily="34" charset="-127"/>
              </a:rPr>
              <a:t>Sci </a:t>
            </a:r>
            <a:r>
              <a:rPr lang="en-US" altLang="ko-KR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Sci Fied Bitmap" pitchFamily="2" charset="0"/>
                <a:ea typeface="DungGeunMo" panose="020B0500000000000000" pitchFamily="34" charset="-127"/>
                <a:cs typeface="DungGeunMo" panose="020B0500000000000000" pitchFamily="34" charset="-127"/>
              </a:rPr>
              <a:t>fied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Sci Fied Bitmap" pitchFamily="2" charset="0"/>
                <a:ea typeface="DungGeunMo" panose="020B0500000000000000" pitchFamily="34" charset="-127"/>
                <a:cs typeface="DungGeunMo" panose="020B0500000000000000" pitchFamily="34" charset="-127"/>
              </a:rPr>
              <a:t> Bitmap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46FCB-AC4E-6587-02C0-B6D52817D349}"/>
              </a:ext>
            </a:extLst>
          </p:cNvPr>
          <p:cNvSpPr txBox="1"/>
          <p:nvPr/>
        </p:nvSpPr>
        <p:spPr>
          <a:xfrm>
            <a:off x="1678629" y="2176793"/>
            <a:ext cx="7129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참고 자료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66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uiExpand="1" build="allAtOnce"/>
      <p:bldP spid="17" grpId="1" build="allAtOnce"/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D5C6E0-0F06-8B9C-FEC2-06A491A68BC0}"/>
              </a:ext>
            </a:extLst>
          </p:cNvPr>
          <p:cNvSpPr txBox="1"/>
          <p:nvPr/>
        </p:nvSpPr>
        <p:spPr>
          <a:xfrm>
            <a:off x="1480856" y="1278175"/>
            <a:ext cx="1338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T</a:t>
            </a:r>
            <a:endParaRPr kumimoji="1" lang="ko-Kore-KR" altLang="en-US" sz="18000" dirty="0"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CAB3-3BEC-04E2-4123-00B3E07F0F2F}"/>
              </a:ext>
            </a:extLst>
          </p:cNvPr>
          <p:cNvSpPr txBox="1"/>
          <p:nvPr/>
        </p:nvSpPr>
        <p:spPr>
          <a:xfrm>
            <a:off x="2523166" y="1278175"/>
            <a:ext cx="1338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h</a:t>
            </a:r>
            <a:endParaRPr kumimoji="1" lang="ko-Kore-KR" altLang="en-US" sz="18000" dirty="0"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F7B0-06FB-95C5-BF1F-4ACEE1595255}"/>
              </a:ext>
            </a:extLst>
          </p:cNvPr>
          <p:cNvSpPr txBox="1"/>
          <p:nvPr/>
        </p:nvSpPr>
        <p:spPr>
          <a:xfrm>
            <a:off x="3561552" y="1278175"/>
            <a:ext cx="1338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a</a:t>
            </a:r>
            <a:endParaRPr kumimoji="1" lang="ko-Kore-KR" altLang="en-US" sz="18000" dirty="0"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3B487-9880-CFA6-A9CF-8EFF3BCE9016}"/>
              </a:ext>
            </a:extLst>
          </p:cNvPr>
          <p:cNvSpPr txBox="1"/>
          <p:nvPr/>
        </p:nvSpPr>
        <p:spPr>
          <a:xfrm>
            <a:off x="4603862" y="1278175"/>
            <a:ext cx="1338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n</a:t>
            </a:r>
            <a:endParaRPr kumimoji="1" lang="ko-Kore-KR" altLang="en-US" sz="18000" dirty="0"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8FBC4-D1C6-0D38-A8B9-C7A4D2F0527B}"/>
              </a:ext>
            </a:extLst>
          </p:cNvPr>
          <p:cNvSpPr txBox="1"/>
          <p:nvPr/>
        </p:nvSpPr>
        <p:spPr>
          <a:xfrm>
            <a:off x="5642248" y="1278175"/>
            <a:ext cx="1338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k</a:t>
            </a:r>
            <a:endParaRPr kumimoji="1" lang="ko-Kore-KR" altLang="en-US" sz="18000" dirty="0"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50440-EEF8-DD3B-B33B-BECDF331E40E}"/>
              </a:ext>
            </a:extLst>
          </p:cNvPr>
          <p:cNvSpPr txBox="1"/>
          <p:nvPr/>
        </p:nvSpPr>
        <p:spPr>
          <a:xfrm>
            <a:off x="7326386" y="1278175"/>
            <a:ext cx="1338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y</a:t>
            </a:r>
            <a:endParaRPr kumimoji="1" lang="ko-Kore-KR" altLang="en-US" sz="18000" dirty="0"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DFE85-137D-6503-FFCF-A544A43B05BB}"/>
              </a:ext>
            </a:extLst>
          </p:cNvPr>
          <p:cNvSpPr txBox="1"/>
          <p:nvPr/>
        </p:nvSpPr>
        <p:spPr>
          <a:xfrm>
            <a:off x="8364772" y="1278175"/>
            <a:ext cx="1338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o</a:t>
            </a:r>
            <a:endParaRPr kumimoji="1" lang="ko-Kore-KR" altLang="en-US" sz="18000" dirty="0"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4D14B-E31A-F2CD-61D4-00863BD2F16F}"/>
              </a:ext>
            </a:extLst>
          </p:cNvPr>
          <p:cNvSpPr txBox="1"/>
          <p:nvPr/>
        </p:nvSpPr>
        <p:spPr>
          <a:xfrm>
            <a:off x="9403158" y="1278175"/>
            <a:ext cx="1338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0" dirty="0"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u</a:t>
            </a:r>
            <a:endParaRPr kumimoji="1" lang="ko-Kore-KR" altLang="en-US" sz="18000" dirty="0"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A285E666-2581-3C1B-89CA-6118766BB760}"/>
              </a:ext>
            </a:extLst>
          </p:cNvPr>
          <p:cNvSpPr/>
          <p:nvPr/>
        </p:nvSpPr>
        <p:spPr>
          <a:xfrm>
            <a:off x="3884380" y="4672728"/>
            <a:ext cx="4423240" cy="490267"/>
          </a:xfrm>
          <a:prstGeom prst="roundRect">
            <a:avLst>
              <a:gd name="adj" fmla="val 50000"/>
            </a:avLst>
          </a:prstGeom>
          <a:solidFill>
            <a:srgbClr val="1A1A1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이등변 삼각형 9">
            <a:extLst>
              <a:ext uri="{FF2B5EF4-FFF2-40B4-BE49-F238E27FC236}">
                <a16:creationId xmlns:a16="http://schemas.microsoft.com/office/drawing/2014/main" id="{858187E8-0F7F-FC19-AF2B-5440C7348FBC}"/>
              </a:ext>
            </a:extLst>
          </p:cNvPr>
          <p:cNvSpPr/>
          <p:nvPr/>
        </p:nvSpPr>
        <p:spPr>
          <a:xfrm rot="5400000">
            <a:off x="4283019" y="4761725"/>
            <a:ext cx="261657" cy="30480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0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14B9AA-CBE2-DEBC-8DFF-EE0D45BA32B1}"/>
              </a:ext>
            </a:extLst>
          </p:cNvPr>
          <p:cNvSpPr txBox="1"/>
          <p:nvPr/>
        </p:nvSpPr>
        <p:spPr>
          <a:xfrm>
            <a:off x="48488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01811F-33E6-C794-1B66-D1660E24B15A}"/>
              </a:ext>
            </a:extLst>
          </p:cNvPr>
          <p:cNvSpPr txBox="1"/>
          <p:nvPr/>
        </p:nvSpPr>
        <p:spPr>
          <a:xfrm>
            <a:off x="51282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0478D6-1AB7-4BAD-9C1B-866326EADD18}"/>
              </a:ext>
            </a:extLst>
          </p:cNvPr>
          <p:cNvSpPr txBox="1"/>
          <p:nvPr/>
        </p:nvSpPr>
        <p:spPr>
          <a:xfrm>
            <a:off x="54076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66A103-62DB-BD70-09CE-80FEDEA75F84}"/>
              </a:ext>
            </a:extLst>
          </p:cNvPr>
          <p:cNvSpPr txBox="1"/>
          <p:nvPr/>
        </p:nvSpPr>
        <p:spPr>
          <a:xfrm>
            <a:off x="56870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DAA8B6-5778-E2B2-5658-BB9561A2B524}"/>
              </a:ext>
            </a:extLst>
          </p:cNvPr>
          <p:cNvSpPr txBox="1"/>
          <p:nvPr/>
        </p:nvSpPr>
        <p:spPr>
          <a:xfrm>
            <a:off x="62458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O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88CD77-0A29-80EA-C0CA-C8B307CF0313}"/>
              </a:ext>
            </a:extLst>
          </p:cNvPr>
          <p:cNvSpPr txBox="1"/>
          <p:nvPr/>
        </p:nvSpPr>
        <p:spPr>
          <a:xfrm>
            <a:off x="65252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V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351235-FB34-10D8-C418-1D4B08ED7DDD}"/>
              </a:ext>
            </a:extLst>
          </p:cNvPr>
          <p:cNvSpPr txBox="1"/>
          <p:nvPr/>
        </p:nvSpPr>
        <p:spPr>
          <a:xfrm>
            <a:off x="68046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E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3BD4EF-BBDC-5C93-C720-43438EF63564}"/>
              </a:ext>
            </a:extLst>
          </p:cNvPr>
          <p:cNvSpPr txBox="1"/>
          <p:nvPr/>
        </p:nvSpPr>
        <p:spPr>
          <a:xfrm>
            <a:off x="70840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9027CE-57DC-FBDD-3312-D6E9B7AA46F5}"/>
              </a:ext>
            </a:extLst>
          </p:cNvPr>
          <p:cNvSpPr txBox="1"/>
          <p:nvPr/>
        </p:nvSpPr>
        <p:spPr>
          <a:xfrm>
            <a:off x="73634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55E1C8-D33C-0A3D-7983-037AC5D65149}"/>
              </a:ext>
            </a:extLst>
          </p:cNvPr>
          <p:cNvSpPr txBox="1"/>
          <p:nvPr/>
        </p:nvSpPr>
        <p:spPr>
          <a:xfrm>
            <a:off x="7642884" y="4631746"/>
            <a:ext cx="466794" cy="492443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 algn="dist"/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</a:t>
            </a:r>
            <a:endParaRPr lang="ko-KR" altLang="en-US" sz="3200" spc="600" dirty="0">
              <a:solidFill>
                <a:srgbClr val="FFC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4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40" grpId="0" animBg="1"/>
      <p:bldP spid="41" grpId="0" animBg="1"/>
      <p:bldP spid="41" grpId="1" animBg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C94E6082-E386-DEFF-90B1-334DE607F0AB}"/>
              </a:ext>
            </a:extLst>
          </p:cNvPr>
          <p:cNvSpPr txBox="1"/>
          <p:nvPr/>
        </p:nvSpPr>
        <p:spPr>
          <a:xfrm>
            <a:off x="5229416" y="862178"/>
            <a:ext cx="1733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50800" dist="50800" dir="5400000" algn="ctr" rotWithShape="0">
                    <a:srgbClr val="1A1A1A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목차</a:t>
            </a:r>
            <a:endParaRPr lang="en-US" altLang="ko-KR" sz="6600" dirty="0">
              <a:effectLst>
                <a:outerShdw blurRad="50800" dist="50800" dir="5400000" algn="ctr" rotWithShape="0">
                  <a:srgbClr val="1A1A1A"/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67805C-DCE3-03F6-B552-5726C55A978B}"/>
              </a:ext>
            </a:extLst>
          </p:cNvPr>
          <p:cNvGrpSpPr/>
          <p:nvPr/>
        </p:nvGrpSpPr>
        <p:grpSpPr>
          <a:xfrm>
            <a:off x="3432863" y="1877841"/>
            <a:ext cx="5132209" cy="848510"/>
            <a:chOff x="3432863" y="1926426"/>
            <a:chExt cx="5132209" cy="8485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D7C39E-0562-7311-18C7-90DCA50A2670}"/>
                </a:ext>
              </a:extLst>
            </p:cNvPr>
            <p:cNvSpPr txBox="1"/>
            <p:nvPr/>
          </p:nvSpPr>
          <p:spPr>
            <a:xfrm>
              <a:off x="3633014" y="2044275"/>
              <a:ext cx="4850562" cy="565202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tIns="0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FF576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2800" spc="600" dirty="0">
                  <a:solidFill>
                    <a:srgbClr val="FF576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1.</a:t>
              </a:r>
              <a:r>
                <a:rPr lang="ko-KR" altLang="en-US" sz="2800" spc="600" dirty="0">
                  <a:solidFill>
                    <a:srgbClr val="FF576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프로그램 장점</a:t>
              </a:r>
              <a:endParaRPr lang="ko-KR" altLang="en-US" sz="3200" spc="600" dirty="0">
                <a:solidFill>
                  <a:srgbClr val="FF576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118C66D-C304-37B7-8C52-A98261A0A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12" name="그림 11" descr="테이블이(가) 표시된 사진&#10;&#10;자동 생성된 설명">
              <a:extLst>
                <a:ext uri="{FF2B5EF4-FFF2-40B4-BE49-F238E27FC236}">
                  <a16:creationId xmlns:a16="http://schemas.microsoft.com/office/drawing/2014/main" id="{4D5CE8EF-F748-4BC1-FE9B-B6D9581FB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B581885-8D41-CAC9-8C64-15B27BD4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F8FA72C-58E3-E8C0-3C78-B157A5F9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C8F9AB-B56E-D9D0-2C51-7EC55CC34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DD05E3E-5444-D65D-8169-AEE93D0429B9}"/>
              </a:ext>
            </a:extLst>
          </p:cNvPr>
          <p:cNvGrpSpPr/>
          <p:nvPr/>
        </p:nvGrpSpPr>
        <p:grpSpPr>
          <a:xfrm>
            <a:off x="3432863" y="2657068"/>
            <a:ext cx="5132209" cy="848510"/>
            <a:chOff x="3432863" y="1926426"/>
            <a:chExt cx="5132209" cy="848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CF0017-6E50-4B24-D7C4-5012FCC86DB4}"/>
                </a:ext>
              </a:extLst>
            </p:cNvPr>
            <p:cNvSpPr txBox="1"/>
            <p:nvPr/>
          </p:nvSpPr>
          <p:spPr>
            <a:xfrm>
              <a:off x="3633014" y="2044275"/>
              <a:ext cx="4850562" cy="565202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tIns="0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65CEB2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2800" spc="600" dirty="0">
                  <a:solidFill>
                    <a:srgbClr val="65CEB2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2.</a:t>
              </a:r>
              <a:r>
                <a:rPr lang="ko-KR" altLang="en-US" sz="2800" spc="600" dirty="0">
                  <a:solidFill>
                    <a:srgbClr val="65CEB2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게임 설명</a:t>
              </a:r>
              <a:endParaRPr lang="ko-KR" altLang="en-US" sz="3200" spc="600" dirty="0">
                <a:solidFill>
                  <a:srgbClr val="65CEB2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1C6BCFF-BC10-6BE4-0F9B-625E5770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95BB2D44-2C9E-9661-7DBA-BA6561608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0BE4755-9B1F-04D8-F445-755D7045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05ED35F-577B-3548-D17E-B5E1EC6A7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96CEFAF-750F-7948-0FFF-96A08F355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AAC7BEF-E89D-C5B4-9981-8DC3E16C4110}"/>
              </a:ext>
            </a:extLst>
          </p:cNvPr>
          <p:cNvGrpSpPr/>
          <p:nvPr/>
        </p:nvGrpSpPr>
        <p:grpSpPr>
          <a:xfrm>
            <a:off x="3432863" y="3428345"/>
            <a:ext cx="5132209" cy="848510"/>
            <a:chOff x="3432863" y="1926426"/>
            <a:chExt cx="5132209" cy="84851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FE6608-894A-045B-590D-3EE91E8A1C74}"/>
                </a:ext>
              </a:extLst>
            </p:cNvPr>
            <p:cNvSpPr txBox="1"/>
            <p:nvPr/>
          </p:nvSpPr>
          <p:spPr>
            <a:xfrm>
              <a:off x="3633014" y="2044275"/>
              <a:ext cx="4850562" cy="565202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tIns="0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8BCEF6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2800" spc="600" dirty="0">
                  <a:solidFill>
                    <a:srgbClr val="8BCEF6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3.</a:t>
              </a:r>
              <a:r>
                <a:rPr lang="ko-KR" altLang="en-US" sz="2800" spc="600" dirty="0">
                  <a:solidFill>
                    <a:srgbClr val="8BCEF6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각종 기능 설명</a:t>
              </a:r>
              <a:endParaRPr lang="ko-KR" altLang="en-US" sz="3200" spc="600" dirty="0">
                <a:solidFill>
                  <a:srgbClr val="8BCEF6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BF35B7E-EFA2-985B-A7E8-53B620BF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30" name="그림 29" descr="테이블이(가) 표시된 사진&#10;&#10;자동 생성된 설명">
              <a:extLst>
                <a:ext uri="{FF2B5EF4-FFF2-40B4-BE49-F238E27FC236}">
                  <a16:creationId xmlns:a16="http://schemas.microsoft.com/office/drawing/2014/main" id="{4D2B233E-CCB6-1EBA-78AD-7C274F976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166A4DF-17FE-B430-0D29-0AA947CD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709B071-15B4-8DD6-6695-4CB7005A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EF3BE6E-C851-A2AF-F4B4-52A4D3819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5747178-6049-3CCB-6FA9-883930361464}"/>
              </a:ext>
            </a:extLst>
          </p:cNvPr>
          <p:cNvGrpSpPr/>
          <p:nvPr/>
        </p:nvGrpSpPr>
        <p:grpSpPr>
          <a:xfrm>
            <a:off x="3432863" y="4199622"/>
            <a:ext cx="5132209" cy="848510"/>
            <a:chOff x="3432863" y="1926426"/>
            <a:chExt cx="5132209" cy="8485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F72AA6-C16B-BB6F-7593-5D2614EDE962}"/>
                </a:ext>
              </a:extLst>
            </p:cNvPr>
            <p:cNvSpPr txBox="1"/>
            <p:nvPr/>
          </p:nvSpPr>
          <p:spPr>
            <a:xfrm>
              <a:off x="3633014" y="2044275"/>
              <a:ext cx="4850562" cy="565202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tIns="0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4667EE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2800" spc="600" dirty="0">
                  <a:solidFill>
                    <a:srgbClr val="4667EE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4.</a:t>
              </a:r>
              <a:r>
                <a:rPr lang="ko-KR" altLang="en-US" sz="2800" spc="600" dirty="0">
                  <a:solidFill>
                    <a:srgbClr val="4667EE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마무리</a:t>
              </a:r>
              <a:endParaRPr lang="ko-KR" altLang="en-US" sz="3200" spc="600" dirty="0">
                <a:solidFill>
                  <a:srgbClr val="4667EE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1B8CBC4-E055-7CED-075F-5DBB927E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37" name="그림 36" descr="테이블이(가) 표시된 사진&#10;&#10;자동 생성된 설명">
              <a:extLst>
                <a:ext uri="{FF2B5EF4-FFF2-40B4-BE49-F238E27FC236}">
                  <a16:creationId xmlns:a16="http://schemas.microsoft.com/office/drawing/2014/main" id="{78F912E2-83FF-B4DF-5FBE-5526FD3C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E9C47B4-6240-3C23-586E-EF39AD2FD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0B3724F-9B9E-6EDA-DE7A-995110D04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4C931FC-447C-E623-11BD-101675F10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57FF611-FE68-CA5B-616B-7D74CC0B3146}"/>
              </a:ext>
            </a:extLst>
          </p:cNvPr>
          <p:cNvGrpSpPr/>
          <p:nvPr/>
        </p:nvGrpSpPr>
        <p:grpSpPr>
          <a:xfrm>
            <a:off x="3432863" y="4978849"/>
            <a:ext cx="5132209" cy="848510"/>
            <a:chOff x="3432863" y="1926426"/>
            <a:chExt cx="5132209" cy="8485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F658D6-612F-9B9A-A69E-398C2B318F02}"/>
                </a:ext>
              </a:extLst>
            </p:cNvPr>
            <p:cNvSpPr txBox="1"/>
            <p:nvPr/>
          </p:nvSpPr>
          <p:spPr>
            <a:xfrm>
              <a:off x="3633014" y="2044275"/>
              <a:ext cx="4850562" cy="565202"/>
            </a:xfrm>
            <a:prstGeom prst="rect">
              <a:avLst/>
            </a:prstGeom>
            <a:solidFill>
              <a:srgbClr val="14426F"/>
            </a:solidFill>
            <a:ln w="38100">
              <a:solidFill>
                <a:srgbClr val="638DB8"/>
              </a:solidFill>
            </a:ln>
          </p:spPr>
          <p:txBody>
            <a:bodyPr wrap="square" tIns="0" rtlCol="0" anchor="t" anchorCtr="0">
              <a:noAutofit/>
            </a:bodyPr>
            <a:lstStyle/>
            <a:p>
              <a:r>
                <a:rPr lang="ko-KR" altLang="en-US" sz="3200" spc="600" dirty="0">
                  <a:solidFill>
                    <a:srgbClr val="A263FB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2800" spc="600" dirty="0">
                  <a:solidFill>
                    <a:srgbClr val="A263FB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5.</a:t>
              </a:r>
              <a:r>
                <a:rPr lang="ko-KR" altLang="en-US" sz="2800" spc="600" dirty="0">
                  <a:solidFill>
                    <a:srgbClr val="A263FB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참고 자료</a:t>
              </a:r>
              <a:endParaRPr lang="ko-KR" altLang="en-US" sz="3200" spc="600" dirty="0">
                <a:solidFill>
                  <a:srgbClr val="A263FB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E8CBE7F-FDF3-208E-731E-9A1830A4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011" y="2395427"/>
              <a:ext cx="199061" cy="199061"/>
            </a:xfrm>
            <a:prstGeom prst="rect">
              <a:avLst/>
            </a:prstGeom>
          </p:spPr>
        </p:pic>
        <p:pic>
          <p:nvPicPr>
            <p:cNvPr id="44" name="그림 43" descr="테이블이(가) 표시된 사진&#10;&#10;자동 생성된 설명">
              <a:extLst>
                <a:ext uri="{FF2B5EF4-FFF2-40B4-BE49-F238E27FC236}">
                  <a16:creationId xmlns:a16="http://schemas.microsoft.com/office/drawing/2014/main" id="{7C893533-5AAF-304C-3FD2-5D404EC23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863" y="1926426"/>
              <a:ext cx="405304" cy="3316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BFD9FFD-11FB-319F-083C-F69CCC41A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186" y="2078165"/>
              <a:ext cx="226929" cy="22692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9863681-45BC-7C10-FC0C-6FEAEB524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00" y="2575875"/>
              <a:ext cx="199061" cy="19906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09AF964-9BF4-A984-DF7C-D975C2DD4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455" y="2290167"/>
              <a:ext cx="187117" cy="18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44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A10839-8952-2F03-3073-DD84A2FC17B6}"/>
              </a:ext>
            </a:extLst>
          </p:cNvPr>
          <p:cNvSpPr/>
          <p:nvPr/>
        </p:nvSpPr>
        <p:spPr>
          <a:xfrm>
            <a:off x="828672" y="2620126"/>
            <a:ext cx="6635154" cy="338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2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여러 가지 애니메이션을 구현하여 게임을 플레이하는 동안에 지루함이 없도록 제작하였습니다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342900" lvl="1" indent="-342900">
              <a:lnSpc>
                <a:spcPct val="12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배경음악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각종 효과음 등을 추가하여 게임에 재미를 주었습니다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342900" lvl="1" indent="-342900">
              <a:lnSpc>
                <a:spcPct val="12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일반적인 벽돌 깨기 게임과는 다르게 필드 모양을 별 모양으로 디자인 하여 특별한 경험을 제공합니다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marL="342900" lvl="1" indent="-342900">
              <a:lnSpc>
                <a:spcPct val="12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모든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블럭에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랜덤으로 아이템이 들어가 있으며 해당 아이템을 슬라이딩 바로 획득하면 게임에 변화를 줄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5D07AD-98DB-E2B4-C47F-9829CEE1BF9A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31">
            <a:extLst>
              <a:ext uri="{FF2B5EF4-FFF2-40B4-BE49-F238E27FC236}">
                <a16:creationId xmlns:a16="http://schemas.microsoft.com/office/drawing/2014/main" id="{50AE7DBB-A808-5D52-A680-4A7B2A7CC4AF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0764A-E8E5-AC9D-3DF6-DBB9610C3441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GAMESCREEN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10F8C-83F1-CAEE-0E04-F41D8705E27C}"/>
              </a:ext>
            </a:extLst>
          </p:cNvPr>
          <p:cNvSpPr txBox="1"/>
          <p:nvPr/>
        </p:nvSpPr>
        <p:spPr>
          <a:xfrm>
            <a:off x="828673" y="898202"/>
            <a:ext cx="6440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01</a:t>
            </a:r>
            <a:r>
              <a:rPr lang="ko-KR" altLang="en-US" sz="40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40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576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프로그램 장점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3E6A49-DDDE-A60A-E483-C50A9123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95221" y="1343347"/>
            <a:ext cx="3326204" cy="34009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092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  <p:bldP spid="15" grpId="1" build="allAtOnce"/>
      <p:bldP spid="16" grpId="0" animBg="1"/>
      <p:bldP spid="17" grpId="0" animBg="1"/>
      <p:bldP spid="17" grpId="1" animBg="1"/>
      <p:bldP spid="18" grpId="0"/>
      <p:bldP spid="18" grpId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A10839-8952-2F03-3073-DD84A2FC17B6}"/>
              </a:ext>
            </a:extLst>
          </p:cNvPr>
          <p:cNvSpPr/>
          <p:nvPr/>
        </p:nvSpPr>
        <p:spPr>
          <a:xfrm>
            <a:off x="828672" y="2620126"/>
            <a:ext cx="6635154" cy="264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1" indent="-457200">
              <a:lnSpc>
                <a:spcPct val="120000"/>
              </a:lnSpc>
              <a:buFont typeface="+mj-lt"/>
              <a:buAutoNum type="arabicPeriod" startAt="5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옛날에 하던 픽셀 게임에서 영감을 얻어 게임 페이지 부분들을 모두 픽셀로 디자인 하였습니다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 startAt="5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게임이 끝나게 되면 특별한 연출로 재미 요소를 더해줍니다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 startAt="5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유저들의 승부욕을 자극하기 위해 랭킹시스템을 추가하였습니다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b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</a:b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프로그램을 종료해도 저장됨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5D07AD-98DB-E2B4-C47F-9829CEE1BF9A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31">
            <a:extLst>
              <a:ext uri="{FF2B5EF4-FFF2-40B4-BE49-F238E27FC236}">
                <a16:creationId xmlns:a16="http://schemas.microsoft.com/office/drawing/2014/main" id="{50AE7DBB-A808-5D52-A680-4A7B2A7CC4AF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0764A-E8E5-AC9D-3DF6-DBB9610C3441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GAMESCREEN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10F8C-83F1-CAEE-0E04-F41D8705E27C}"/>
              </a:ext>
            </a:extLst>
          </p:cNvPr>
          <p:cNvSpPr txBox="1"/>
          <p:nvPr/>
        </p:nvSpPr>
        <p:spPr>
          <a:xfrm>
            <a:off x="828673" y="898202"/>
            <a:ext cx="6440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01</a:t>
            </a:r>
            <a:r>
              <a:rPr lang="ko-KR" altLang="en-US" sz="40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40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576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프로그램 장점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3E6A49-DDDE-A60A-E483-C50A912335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95221" y="1343347"/>
            <a:ext cx="3326204" cy="34009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425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  <p:bldP spid="15" grpId="1" build="allAtOnce"/>
      <p:bldP spid="16" grpId="1" animBg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A10839-8952-2F03-3073-DD84A2FC17B6}"/>
              </a:ext>
            </a:extLst>
          </p:cNvPr>
          <p:cNvSpPr/>
          <p:nvPr/>
        </p:nvSpPr>
        <p:spPr>
          <a:xfrm>
            <a:off x="828672" y="2620126"/>
            <a:ext cx="6635154" cy="227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1" indent="-457200">
              <a:lnSpc>
                <a:spcPct val="120000"/>
              </a:lnSpc>
              <a:buFont typeface="+mj-lt"/>
              <a:buAutoNum type="arabicPeriod" startAt="8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일반적으로 윈도우에서 많이 사용하는 오디오 라이브러리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</a:t>
            </a:r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mmsystem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)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사용하지 않고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다양한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OS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에서 사용 가능한 </a:t>
            </a:r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MiniAudio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라이브러리를 사용하여 멀티 플랫폼이 지원이 가능합니다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b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</a:b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(MacOS, Windows, Linux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등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)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 startAt="8"/>
            </a:pP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5D07AD-98DB-E2B4-C47F-9829CEE1BF9A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31">
            <a:extLst>
              <a:ext uri="{FF2B5EF4-FFF2-40B4-BE49-F238E27FC236}">
                <a16:creationId xmlns:a16="http://schemas.microsoft.com/office/drawing/2014/main" id="{50AE7DBB-A808-5D52-A680-4A7B2A7CC4AF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0764A-E8E5-AC9D-3DF6-DBB9610C3441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GAMESCREEN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10F8C-83F1-CAEE-0E04-F41D8705E27C}"/>
              </a:ext>
            </a:extLst>
          </p:cNvPr>
          <p:cNvSpPr txBox="1"/>
          <p:nvPr/>
        </p:nvSpPr>
        <p:spPr>
          <a:xfrm>
            <a:off x="828673" y="898202"/>
            <a:ext cx="6440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01</a:t>
            </a:r>
            <a:r>
              <a:rPr lang="ko-KR" altLang="en-US" sz="40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40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576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576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프로그램 장점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3E6A49-DDDE-A60A-E483-C50A912335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95221" y="1343347"/>
            <a:ext cx="3326204" cy="34009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37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  <p:bldP spid="15" grpId="1" build="allAtOnce"/>
      <p:bldP spid="16" grpId="0" animBg="1"/>
      <p:bldP spid="17" grpId="0" animBg="1"/>
      <p:bldP spid="17" grpId="1" animBg="1"/>
      <p:bldP spid="18" grpId="0"/>
      <p:bldP spid="18" grpId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F055F5-C118-7FE8-562F-52B9B800DC48}"/>
              </a:ext>
            </a:extLst>
          </p:cNvPr>
          <p:cNvSpPr/>
          <p:nvPr/>
        </p:nvSpPr>
        <p:spPr>
          <a:xfrm>
            <a:off x="828673" y="2620126"/>
            <a:ext cx="6691652" cy="338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깜깜한 밤 하늘을 게임 컨셉으로 잡았으며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필드는 별 모양으로 디자인 되었습니다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DungGeunMo" panose="020B0500000000000000" pitchFamily="34" charset="-127"/>
              <a:ea typeface="DungGeunMo" panose="020B0500000000000000" pitchFamily="34" charset="-127"/>
              <a:cs typeface="DungGeunMo" panose="020B0500000000000000" pitchFamily="34" charset="-127"/>
            </a:endParaRP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내부 요소들을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레트로한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디자인으로 표현하고 싶어 게임 이외의 요소를 픽셀로 디자인 하였습니다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게임을 클리어 하였을 때 플레이어가 성취감을 느낄 수 있는 화려한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아웃트로를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제작하였습니다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또한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일반적인 게임처럼 처음 게임에 접속할 때 로딩 화면을 표시해주어 현실감 있게 제작하였습니다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539B0-92A1-9AF7-C71C-8915D1B2C488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31">
            <a:extLst>
              <a:ext uri="{FF2B5EF4-FFF2-40B4-BE49-F238E27FC236}">
                <a16:creationId xmlns:a16="http://schemas.microsoft.com/office/drawing/2014/main" id="{C67971AD-8D64-CCB2-6C6B-18F1072E6658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A76008-9A77-E085-DE00-214717859127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GAMESTORY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F55008-8943-D235-D599-EDB6502A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95221" y="1343348"/>
            <a:ext cx="3326203" cy="34009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478A72-038F-1A59-67D0-1E3C097FACEA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CF155-45C7-6C56-1ABB-ABE3B170953C}"/>
              </a:ext>
            </a:extLst>
          </p:cNvPr>
          <p:cNvSpPr txBox="1"/>
          <p:nvPr/>
        </p:nvSpPr>
        <p:spPr>
          <a:xfrm>
            <a:off x="1152356" y="1966283"/>
            <a:ext cx="2838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게임의 컨셉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201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  <p:bldP spid="15" grpId="1" build="allAtOnce"/>
      <p:bldP spid="16" grpId="0" autoUpdateAnimBg="0"/>
      <p:bldP spid="17" grpId="0" animBg="1"/>
      <p:bldP spid="17" grpId="1" animBg="1"/>
      <p:bldP spid="18" grpId="0"/>
      <p:bldP spid="18" grpId="1"/>
      <p:bldP spid="24" grpId="0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F055F5-C118-7FE8-562F-52B9B800DC48}"/>
              </a:ext>
            </a:extLst>
          </p:cNvPr>
          <p:cNvSpPr/>
          <p:nvPr/>
        </p:nvSpPr>
        <p:spPr>
          <a:xfrm>
            <a:off x="828673" y="2620126"/>
            <a:ext cx="6875681" cy="264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키보드 방향키를 이용하여 화살표를 이동하여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메뉴를 선택할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HELP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선택하면 게임에 대한 설명이 나옵니다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RANK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선택하면 지금까지 게임을 한 유저들의 랭킹이 나열됩니다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EXIT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선택하면 게임을 종료하게 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START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선택하면 게임을 실행합니다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539B0-92A1-9AF7-C71C-8915D1B2C488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31">
            <a:extLst>
              <a:ext uri="{FF2B5EF4-FFF2-40B4-BE49-F238E27FC236}">
                <a16:creationId xmlns:a16="http://schemas.microsoft.com/office/drawing/2014/main" id="{C67971AD-8D64-CCB2-6C6B-18F1072E6658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A76008-9A77-E085-DE00-214717859127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GAMEREADY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478A72-038F-1A59-67D0-1E3C097FACEA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CF155-45C7-6C56-1ABB-ABE3B170953C}"/>
              </a:ext>
            </a:extLst>
          </p:cNvPr>
          <p:cNvSpPr txBox="1"/>
          <p:nvPr/>
        </p:nvSpPr>
        <p:spPr>
          <a:xfrm>
            <a:off x="1152356" y="1966283"/>
            <a:ext cx="2182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초기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272B02-2B07-38DF-33E7-F34E98673C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32638" y="1352351"/>
            <a:ext cx="3326202" cy="34009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72CDFD-A416-D16F-C0D3-0B93B04813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24842" y="1352351"/>
            <a:ext cx="3326202" cy="34009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269BB9-02E2-FF4A-2014-7BBD792E0A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32638" y="1352351"/>
            <a:ext cx="3326202" cy="34009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81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allAtOnce"/>
      <p:bldP spid="15" grpId="1" build="allAtOnce"/>
      <p:bldP spid="17" grpId="0" animBg="1"/>
      <p:bldP spid="17" grpId="1" animBg="1"/>
      <p:bldP spid="18" grpId="0"/>
      <p:bldP spid="18" grpId="1"/>
      <p:bldP spid="25" grpId="0"/>
      <p:bldP spid="2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6D4486-CDD2-01A0-71DD-8160625CC4CF}"/>
              </a:ext>
            </a:extLst>
          </p:cNvPr>
          <p:cNvSpPr/>
          <p:nvPr/>
        </p:nvSpPr>
        <p:spPr>
          <a:xfrm>
            <a:off x="7629524" y="1190288"/>
            <a:ext cx="3657600" cy="37144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31">
            <a:extLst>
              <a:ext uri="{FF2B5EF4-FFF2-40B4-BE49-F238E27FC236}">
                <a16:creationId xmlns:a16="http://schemas.microsoft.com/office/drawing/2014/main" id="{023F6CF4-34AE-02D0-FFE7-99CEEDC7857A}"/>
              </a:ext>
            </a:extLst>
          </p:cNvPr>
          <p:cNvSpPr/>
          <p:nvPr/>
        </p:nvSpPr>
        <p:spPr>
          <a:xfrm rot="5400000">
            <a:off x="7789592" y="5134966"/>
            <a:ext cx="223388" cy="2318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8C6BB-DC1D-4C61-68E3-673777607159}"/>
              </a:ext>
            </a:extLst>
          </p:cNvPr>
          <p:cNvSpPr txBox="1"/>
          <p:nvPr/>
        </p:nvSpPr>
        <p:spPr>
          <a:xfrm>
            <a:off x="8125029" y="497859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GAMERUN</a:t>
            </a:r>
            <a:endParaRPr lang="ko-KR" altLang="en-US" sz="2800" spc="300" dirty="0"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BE00F8-9F64-3F9C-E1A0-AB8C4F65BF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95221" y="1343347"/>
            <a:ext cx="3326205" cy="34009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B84696-75F4-86EE-A4CF-AFF6CCEAEF43}"/>
              </a:ext>
            </a:extLst>
          </p:cNvPr>
          <p:cNvSpPr txBox="1"/>
          <p:nvPr/>
        </p:nvSpPr>
        <p:spPr>
          <a:xfrm>
            <a:off x="1152356" y="1966283"/>
            <a:ext cx="348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EBCB74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시작 화면</a:t>
            </a:r>
            <a:endParaRPr lang="ko-KR" altLang="en-US" sz="44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EBCB74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F1CF9A0-D15F-972A-1EDB-AA667FEE0890}"/>
              </a:ext>
            </a:extLst>
          </p:cNvPr>
          <p:cNvGrpSpPr/>
          <p:nvPr/>
        </p:nvGrpSpPr>
        <p:grpSpPr>
          <a:xfrm>
            <a:off x="1341597" y="5501818"/>
            <a:ext cx="974883" cy="297384"/>
            <a:chOff x="1382237" y="5319064"/>
            <a:chExt cx="974883" cy="297384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7CCEC514-4754-631E-3844-26C3D82350BA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3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회 남음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9E938DF-98F9-41AC-08A9-D22E788397CC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65CEB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33001A-393F-42BB-4BAB-ABB334B3C736}"/>
              </a:ext>
            </a:extLst>
          </p:cNvPr>
          <p:cNvGrpSpPr/>
          <p:nvPr/>
        </p:nvGrpSpPr>
        <p:grpSpPr>
          <a:xfrm>
            <a:off x="2755869" y="5501818"/>
            <a:ext cx="974883" cy="297384"/>
            <a:chOff x="1382237" y="5319064"/>
            <a:chExt cx="974883" cy="297384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19F02634-B831-756C-8E01-867F4E94D8F4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2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회 남음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876E180-E884-3F6D-55D4-8DF7823012E3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8BCEF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620FE5D-9CE5-4C61-434F-1C49E87A2D54}"/>
              </a:ext>
            </a:extLst>
          </p:cNvPr>
          <p:cNvGrpSpPr/>
          <p:nvPr/>
        </p:nvGrpSpPr>
        <p:grpSpPr>
          <a:xfrm>
            <a:off x="4178269" y="5501818"/>
            <a:ext cx="974883" cy="297384"/>
            <a:chOff x="1382237" y="5319064"/>
            <a:chExt cx="974883" cy="297384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9606EBAE-0D21-4C07-E457-C36C02DD9A7A}"/>
                </a:ext>
              </a:extLst>
            </p:cNvPr>
            <p:cNvSpPr/>
            <p:nvPr/>
          </p:nvSpPr>
          <p:spPr>
            <a:xfrm>
              <a:off x="1382237" y="5319064"/>
              <a:ext cx="974883" cy="297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A1A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 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1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DungGeunMo" panose="020B0500000000000000" pitchFamily="34" charset="-127"/>
                  <a:ea typeface="DungGeunMo" panose="020B0500000000000000" pitchFamily="34" charset="-127"/>
                  <a:cs typeface="DungGeunMo" panose="020B0500000000000000" pitchFamily="34" charset="-127"/>
                </a:rPr>
                <a:t>회 남음</a:t>
              </a:r>
              <a:endParaRPr kumimoji="1" lang="ko-Kore-KR" altLang="en-US" sz="1200" dirty="0">
                <a:solidFill>
                  <a:schemeClr val="tx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35C388A-16C1-23F4-9C44-EC182852BF00}"/>
                </a:ext>
              </a:extLst>
            </p:cNvPr>
            <p:cNvSpPr/>
            <p:nvPr/>
          </p:nvSpPr>
          <p:spPr>
            <a:xfrm>
              <a:off x="1467103" y="5412408"/>
              <a:ext cx="110695" cy="110695"/>
            </a:xfrm>
            <a:prstGeom prst="ellipse">
              <a:avLst/>
            </a:prstGeom>
            <a:solidFill>
              <a:srgbClr val="FF57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79DDCE-1A41-E572-A2A8-FE00B6B113DF}"/>
              </a:ext>
            </a:extLst>
          </p:cNvPr>
          <p:cNvSpPr txBox="1"/>
          <p:nvPr/>
        </p:nvSpPr>
        <p:spPr>
          <a:xfrm>
            <a:off x="828673" y="898202"/>
            <a:ext cx="6394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Chapter 02 </a:t>
            </a:r>
            <a:r>
              <a:rPr lang="ko-KR" altLang="en-US" sz="4400" b="1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65CEB2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설명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F2C6D3-C8B2-0B9C-57FC-5AF0A4A27EFB}"/>
              </a:ext>
            </a:extLst>
          </p:cNvPr>
          <p:cNvSpPr/>
          <p:nvPr/>
        </p:nvSpPr>
        <p:spPr>
          <a:xfrm>
            <a:off x="828673" y="2620126"/>
            <a:ext cx="6875681" cy="264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게임을 시작하게 되면 ← → ↑ ↓ 방향키를 이용하여 공의 진행방향과 공의 속도를 결정할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방향을 결정하고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Space Bar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를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이용하여 게임을 시작할 수 있습니다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좌측 상단의 숫자는 점수를 나타내고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 우측 상단의 숫자는 게임 플레이 시간을 나타냅니다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  <a:p>
            <a:pPr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블록 색상은 블록의 남은 타격 횟수를 표시합니다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DungGeunMo" panose="020B0500000000000000" pitchFamily="34" charset="-127"/>
                <a:ea typeface="DungGeunMo" panose="020B0500000000000000" pitchFamily="34" charset="-127"/>
                <a:cs typeface="DungGeunMo" panose="020B0500000000000000" pitchFamily="34" charset="-127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6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20" grpId="0"/>
      <p:bldP spid="20" grpId="1"/>
      <p:bldP spid="2" grpId="0" uiExpand="1" build="allAtOnce"/>
      <p:bldP spid="2" grpId="1" build="allAtOnce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1|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2|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2|1|0.8|0.8|0.8|0.8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|1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8|6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3|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1246</Words>
  <Application>Microsoft Macintosh PowerPoint</Application>
  <PresentationFormat>와이드스크린</PresentationFormat>
  <Paragraphs>223</Paragraphs>
  <Slides>23</Slides>
  <Notes>7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둥근모꼴</vt:lpstr>
      <vt:lpstr>DungGeunMo</vt:lpstr>
      <vt:lpstr>Arial</vt:lpstr>
      <vt:lpstr>Calibri</vt:lpstr>
      <vt:lpstr>Calibri Light</vt:lpstr>
      <vt:lpstr>Sci Fied Bitmap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임도훈</dc:creator>
  <cp:lastModifiedBy>임도훈</cp:lastModifiedBy>
  <cp:revision>18</cp:revision>
  <dcterms:created xsi:type="dcterms:W3CDTF">2023-06-07T16:01:35Z</dcterms:created>
  <dcterms:modified xsi:type="dcterms:W3CDTF">2023-06-11T06:54:29Z</dcterms:modified>
</cp:coreProperties>
</file>